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70" r:id="rId2"/>
    <p:sldId id="261" r:id="rId3"/>
    <p:sldId id="262" r:id="rId4"/>
    <p:sldId id="256" r:id="rId5"/>
    <p:sldId id="257" r:id="rId6"/>
    <p:sldId id="269" r:id="rId7"/>
    <p:sldId id="295" r:id="rId8"/>
    <p:sldId id="266" r:id="rId9"/>
    <p:sldId id="272" r:id="rId10"/>
    <p:sldId id="268" r:id="rId11"/>
    <p:sldId id="278" r:id="rId12"/>
    <p:sldId id="265" r:id="rId13"/>
    <p:sldId id="283" r:id="rId14"/>
    <p:sldId id="284" r:id="rId15"/>
    <p:sldId id="290" r:id="rId16"/>
    <p:sldId id="279" r:id="rId17"/>
    <p:sldId id="296" r:id="rId18"/>
    <p:sldId id="309" r:id="rId19"/>
    <p:sldId id="310" r:id="rId20"/>
    <p:sldId id="311" r:id="rId21"/>
    <p:sldId id="312" r:id="rId22"/>
    <p:sldId id="320" r:id="rId23"/>
    <p:sldId id="308" r:id="rId24"/>
    <p:sldId id="306" r:id="rId25"/>
    <p:sldId id="319" r:id="rId26"/>
    <p:sldId id="299" r:id="rId27"/>
    <p:sldId id="298" r:id="rId28"/>
    <p:sldId id="321" r:id="rId29"/>
    <p:sldId id="300" r:id="rId30"/>
    <p:sldId id="322" r:id="rId31"/>
    <p:sldId id="301" r:id="rId32"/>
    <p:sldId id="318" r:id="rId33"/>
    <p:sldId id="302" r:id="rId34"/>
    <p:sldId id="303" r:id="rId35"/>
    <p:sldId id="317" r:id="rId36"/>
    <p:sldId id="314" r:id="rId37"/>
    <p:sldId id="316" r:id="rId38"/>
    <p:sldId id="304" r:id="rId39"/>
    <p:sldId id="305" r:id="rId40"/>
    <p:sldId id="313" r:id="rId41"/>
    <p:sldId id="293" r:id="rId42"/>
  </p:sldIdLst>
  <p:sldSz cx="9829800" cy="63373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
          <p15:clr>
            <a:srgbClr val="A4A3A4"/>
          </p15:clr>
        </p15:guide>
        <p15:guide id="2" pos="3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el" initials="Y"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FE"/>
    <a:srgbClr val="91BB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2597" autoAdjust="0"/>
  </p:normalViewPr>
  <p:slideViewPr>
    <p:cSldViewPr>
      <p:cViewPr varScale="1">
        <p:scale>
          <a:sx n="84" d="100"/>
          <a:sy n="84" d="100"/>
        </p:scale>
        <p:origin x="614" y="72"/>
      </p:cViewPr>
      <p:guideLst>
        <p:guide orient="horz" pos="1996"/>
        <p:guide pos="3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01T10:47:56.269" idx="7">
    <p:pos x="10" y="10"/>
    <p:text>כאן יבואו תמונות של שלושתנו עם שם, תפקיד ורקע קצר של אחד בתחום התפקיד שלו. לגבי השם, השתעשתי עם הכפל משמעות של משמר הזיופים ושעון מזוייף, שזה קלאסיקה בעולם הזיופים. זה ונעליים של נייקי. תציעו עוד שמות.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00AA-3DD4-4597-A683-CD6829EF0AF3}" type="doc">
      <dgm:prSet loTypeId="urn:microsoft.com/office/officeart/2005/8/layout/hList1" loCatId="list" qsTypeId="urn:microsoft.com/office/officeart/2005/8/quickstyle/simple1" qsCatId="simple" csTypeId="urn:microsoft.com/office/officeart/2005/8/colors/accent1_2" csCatId="accent1" phldr="1"/>
      <dgm:spPr/>
      <dgm:t>
        <a:bodyPr/>
        <a:lstStyle/>
        <a:p>
          <a:pPr rtl="1"/>
          <a:endParaRPr lang="he-IL"/>
        </a:p>
      </dgm:t>
    </dgm:pt>
    <dgm:pt modelId="{BDF6E08B-02AB-4E80-9F76-38D9D28C8667}">
      <dgm:prSet phldrT="[Text]"/>
      <dgm:spPr/>
      <dgm:t>
        <a:bodyPr/>
        <a:lstStyle/>
        <a:p>
          <a:pPr rtl="1"/>
          <a:r>
            <a:rPr lang="en-US" dirty="0" smtClean="0">
              <a:effectLst>
                <a:outerShdw blurRad="38100" dist="38100" dir="2700000" algn="tl">
                  <a:srgbClr val="000000">
                    <a:alpha val="43137"/>
                  </a:srgbClr>
                </a:outerShdw>
              </a:effectLst>
            </a:rPr>
            <a:t>Private</a:t>
          </a:r>
          <a:endParaRPr lang="he-IL" dirty="0">
            <a:effectLst>
              <a:outerShdw blurRad="38100" dist="38100" dir="2700000" algn="tl">
                <a:srgbClr val="000000">
                  <a:alpha val="43137"/>
                </a:srgbClr>
              </a:outerShdw>
            </a:effectLst>
          </a:endParaRPr>
        </a:p>
      </dgm:t>
    </dgm:pt>
    <dgm:pt modelId="{32DAA60C-3F1D-422E-8220-9F36E653F2EA}" type="parTrans" cxnId="{0451E741-B93B-47FC-A33D-5CC1F6B3F9B3}">
      <dgm:prSet/>
      <dgm:spPr/>
      <dgm:t>
        <a:bodyPr/>
        <a:lstStyle/>
        <a:p>
          <a:pPr rtl="1"/>
          <a:endParaRPr lang="he-IL"/>
        </a:p>
      </dgm:t>
    </dgm:pt>
    <dgm:pt modelId="{221E98CD-C60B-4019-AF2C-553FD489C72B}" type="sibTrans" cxnId="{0451E741-B93B-47FC-A33D-5CC1F6B3F9B3}">
      <dgm:prSet/>
      <dgm:spPr/>
      <dgm:t>
        <a:bodyPr/>
        <a:lstStyle/>
        <a:p>
          <a:pPr rtl="1"/>
          <a:endParaRPr lang="he-IL"/>
        </a:p>
      </dgm:t>
    </dgm:pt>
    <dgm:pt modelId="{B76AB99A-FD38-4E6C-8DA2-9EA9C3A1A8BD}">
      <dgm:prSet phldrT="[Text]" custT="1"/>
      <dgm:spPr/>
      <dgm:t>
        <a:bodyPr/>
        <a:lstStyle/>
        <a:p>
          <a:pPr rtl="0"/>
          <a:r>
            <a:rPr lang="en-US" sz="2500" dirty="0" smtClean="0"/>
            <a:t>Corporate  Reputation attacks</a:t>
          </a:r>
          <a:endParaRPr lang="he-IL" sz="2500" dirty="0"/>
        </a:p>
      </dgm:t>
    </dgm:pt>
    <dgm:pt modelId="{C8226047-5A22-43DE-9AFB-0C4301CB2840}" type="parTrans" cxnId="{AD726F57-03B7-45B0-9A4B-DC30819D3277}">
      <dgm:prSet/>
      <dgm:spPr/>
      <dgm:t>
        <a:bodyPr/>
        <a:lstStyle/>
        <a:p>
          <a:pPr rtl="1"/>
          <a:endParaRPr lang="he-IL"/>
        </a:p>
      </dgm:t>
    </dgm:pt>
    <dgm:pt modelId="{879AED64-651B-45E6-8FA6-AB3FF8BD7092}" type="sibTrans" cxnId="{AD726F57-03B7-45B0-9A4B-DC30819D3277}">
      <dgm:prSet/>
      <dgm:spPr/>
      <dgm:t>
        <a:bodyPr/>
        <a:lstStyle/>
        <a:p>
          <a:pPr rtl="1"/>
          <a:endParaRPr lang="he-IL"/>
        </a:p>
      </dgm:t>
    </dgm:pt>
    <dgm:pt modelId="{B85C1289-8240-4155-AD61-B22BF888A7CE}">
      <dgm:prSet phldrT="[Text]"/>
      <dgm:spPr/>
      <dgm:t>
        <a:bodyPr/>
        <a:lstStyle/>
        <a:p>
          <a:pPr rtl="1"/>
          <a:r>
            <a:rPr lang="en-US" dirty="0" err="1" smtClean="0">
              <a:effectLst>
                <a:outerShdw blurRad="38100" dist="38100" dir="2700000" algn="tl">
                  <a:srgbClr val="000000">
                    <a:alpha val="43137"/>
                  </a:srgbClr>
                </a:outerShdw>
              </a:effectLst>
            </a:rPr>
            <a:t>Gov</a:t>
          </a:r>
          <a:endParaRPr lang="he-IL" dirty="0">
            <a:effectLst>
              <a:outerShdw blurRad="38100" dist="38100" dir="2700000" algn="tl">
                <a:srgbClr val="000000">
                  <a:alpha val="43137"/>
                </a:srgbClr>
              </a:outerShdw>
            </a:effectLst>
          </a:endParaRPr>
        </a:p>
      </dgm:t>
    </dgm:pt>
    <dgm:pt modelId="{5335AE50-BDAF-4E8F-A27C-7751B62BD137}" type="parTrans" cxnId="{60567993-5CC2-4777-BD81-5D3B3013AEC1}">
      <dgm:prSet/>
      <dgm:spPr/>
      <dgm:t>
        <a:bodyPr/>
        <a:lstStyle/>
        <a:p>
          <a:pPr rtl="1"/>
          <a:endParaRPr lang="he-IL"/>
        </a:p>
      </dgm:t>
    </dgm:pt>
    <dgm:pt modelId="{CCC461A0-049A-48C0-9B93-F1695A463DE0}" type="sibTrans" cxnId="{60567993-5CC2-4777-BD81-5D3B3013AEC1}">
      <dgm:prSet/>
      <dgm:spPr/>
      <dgm:t>
        <a:bodyPr/>
        <a:lstStyle/>
        <a:p>
          <a:pPr rtl="1"/>
          <a:endParaRPr lang="he-IL"/>
        </a:p>
      </dgm:t>
    </dgm:pt>
    <dgm:pt modelId="{D3819837-C345-4AFB-B8E2-2CAA4BA44247}">
      <dgm:prSet phldrT="[Text]" custT="1"/>
      <dgm:spPr/>
      <dgm:t>
        <a:bodyPr/>
        <a:lstStyle/>
        <a:p>
          <a:pPr rtl="0"/>
          <a:r>
            <a:rPr lang="en-US" sz="2500" dirty="0" smtClean="0"/>
            <a:t>Public opinion manipulation, antisemitism  and terror  </a:t>
          </a:r>
          <a:endParaRPr lang="he-IL" sz="2500" dirty="0"/>
        </a:p>
      </dgm:t>
    </dgm:pt>
    <dgm:pt modelId="{94C00493-00D2-4F39-B42E-D42DD00F4EA1}" type="parTrans" cxnId="{86CED4AF-A4A7-4833-B154-9E6CE1E7BA3E}">
      <dgm:prSet/>
      <dgm:spPr/>
      <dgm:t>
        <a:bodyPr/>
        <a:lstStyle/>
        <a:p>
          <a:pPr rtl="1"/>
          <a:endParaRPr lang="he-IL"/>
        </a:p>
      </dgm:t>
    </dgm:pt>
    <dgm:pt modelId="{921712EC-5872-4823-8B8E-C394BFB767F1}" type="sibTrans" cxnId="{86CED4AF-A4A7-4833-B154-9E6CE1E7BA3E}">
      <dgm:prSet/>
      <dgm:spPr/>
      <dgm:t>
        <a:bodyPr/>
        <a:lstStyle/>
        <a:p>
          <a:pPr rtl="1"/>
          <a:endParaRPr lang="he-IL"/>
        </a:p>
      </dgm:t>
    </dgm:pt>
    <dgm:pt modelId="{D0A9B8C7-0548-4D94-A515-1FC25C0E1D79}">
      <dgm:prSet phldrT="[Text]"/>
      <dgm:spPr/>
      <dgm:t>
        <a:bodyPr/>
        <a:lstStyle/>
        <a:p>
          <a:pPr rtl="1"/>
          <a:r>
            <a:rPr lang="en-US" dirty="0" smtClean="0">
              <a:effectLst>
                <a:outerShdw blurRad="38100" dist="38100" dir="2700000" algn="tl">
                  <a:srgbClr val="000000">
                    <a:alpha val="43137"/>
                  </a:srgbClr>
                </a:outerShdw>
              </a:effectLst>
            </a:rPr>
            <a:t>Social</a:t>
          </a:r>
          <a:endParaRPr lang="he-IL" dirty="0">
            <a:effectLst>
              <a:outerShdw blurRad="38100" dist="38100" dir="2700000" algn="tl">
                <a:srgbClr val="000000">
                  <a:alpha val="43137"/>
                </a:srgbClr>
              </a:outerShdw>
            </a:effectLst>
          </a:endParaRPr>
        </a:p>
      </dgm:t>
    </dgm:pt>
    <dgm:pt modelId="{887053B1-DBA7-4A72-93F6-9A9CAD36DF6D}" type="parTrans" cxnId="{F0A1D0C7-5FEC-4F34-889F-CEDF0A01973F}">
      <dgm:prSet/>
      <dgm:spPr/>
      <dgm:t>
        <a:bodyPr/>
        <a:lstStyle/>
        <a:p>
          <a:pPr rtl="1"/>
          <a:endParaRPr lang="he-IL"/>
        </a:p>
      </dgm:t>
    </dgm:pt>
    <dgm:pt modelId="{63B43651-138F-4840-AF26-9366786F9120}" type="sibTrans" cxnId="{F0A1D0C7-5FEC-4F34-889F-CEDF0A01973F}">
      <dgm:prSet/>
      <dgm:spPr/>
      <dgm:t>
        <a:bodyPr/>
        <a:lstStyle/>
        <a:p>
          <a:pPr rtl="1"/>
          <a:endParaRPr lang="he-IL"/>
        </a:p>
      </dgm:t>
    </dgm:pt>
    <dgm:pt modelId="{5A71D4C0-6F02-45DD-B55C-FED94FCCEFB5}">
      <dgm:prSet phldrT="[Text]" custT="1"/>
      <dgm:spPr/>
      <dgm:t>
        <a:bodyPr/>
        <a:lstStyle/>
        <a:p>
          <a:pPr rtl="0"/>
          <a:r>
            <a:rPr lang="en-US" sz="2500" dirty="0" smtClean="0"/>
            <a:t>Fact checkers and people who care about democracy </a:t>
          </a:r>
          <a:endParaRPr lang="he-IL" sz="2500" dirty="0"/>
        </a:p>
      </dgm:t>
    </dgm:pt>
    <dgm:pt modelId="{C3A988DD-D5DB-49D9-91BB-CCA8A2675223}" type="parTrans" cxnId="{66B9783A-D372-43D0-87DF-170469AC3286}">
      <dgm:prSet/>
      <dgm:spPr/>
      <dgm:t>
        <a:bodyPr/>
        <a:lstStyle/>
        <a:p>
          <a:pPr rtl="1"/>
          <a:endParaRPr lang="he-IL"/>
        </a:p>
      </dgm:t>
    </dgm:pt>
    <dgm:pt modelId="{A4AA42BC-BC95-4707-B03B-4580F790577B}" type="sibTrans" cxnId="{66B9783A-D372-43D0-87DF-170469AC3286}">
      <dgm:prSet/>
      <dgm:spPr/>
      <dgm:t>
        <a:bodyPr/>
        <a:lstStyle/>
        <a:p>
          <a:pPr rtl="1"/>
          <a:endParaRPr lang="he-IL"/>
        </a:p>
      </dgm:t>
    </dgm:pt>
    <dgm:pt modelId="{DCDEB31D-FD63-4F3E-83A2-81E8CF5E6439}" type="pres">
      <dgm:prSet presAssocID="{1DBA00AA-3DD4-4597-A683-CD6829EF0AF3}" presName="Name0" presStyleCnt="0">
        <dgm:presLayoutVars>
          <dgm:dir/>
          <dgm:animLvl val="lvl"/>
          <dgm:resizeHandles val="exact"/>
        </dgm:presLayoutVars>
      </dgm:prSet>
      <dgm:spPr/>
      <dgm:t>
        <a:bodyPr/>
        <a:lstStyle/>
        <a:p>
          <a:pPr rtl="1"/>
          <a:endParaRPr lang="he-IL"/>
        </a:p>
      </dgm:t>
    </dgm:pt>
    <dgm:pt modelId="{32D3BAF6-C15C-4D65-8882-3660FDF44D2A}" type="pres">
      <dgm:prSet presAssocID="{BDF6E08B-02AB-4E80-9F76-38D9D28C8667}" presName="composite" presStyleCnt="0"/>
      <dgm:spPr/>
    </dgm:pt>
    <dgm:pt modelId="{B0E7E486-FA7A-4D15-9A42-BFA62B23667E}" type="pres">
      <dgm:prSet presAssocID="{BDF6E08B-02AB-4E80-9F76-38D9D28C8667}" presName="parTx" presStyleLbl="alignNode1" presStyleIdx="0" presStyleCnt="3">
        <dgm:presLayoutVars>
          <dgm:chMax val="0"/>
          <dgm:chPref val="0"/>
          <dgm:bulletEnabled val="1"/>
        </dgm:presLayoutVars>
      </dgm:prSet>
      <dgm:spPr/>
      <dgm:t>
        <a:bodyPr/>
        <a:lstStyle/>
        <a:p>
          <a:pPr rtl="1"/>
          <a:endParaRPr lang="he-IL"/>
        </a:p>
      </dgm:t>
    </dgm:pt>
    <dgm:pt modelId="{798E901F-177B-4B2C-BBA1-A84FFD69B7EC}" type="pres">
      <dgm:prSet presAssocID="{BDF6E08B-02AB-4E80-9F76-38D9D28C8667}" presName="desTx" presStyleLbl="alignAccFollowNode1" presStyleIdx="0" presStyleCnt="3">
        <dgm:presLayoutVars>
          <dgm:bulletEnabled val="1"/>
        </dgm:presLayoutVars>
      </dgm:prSet>
      <dgm:spPr/>
      <dgm:t>
        <a:bodyPr/>
        <a:lstStyle/>
        <a:p>
          <a:pPr rtl="1"/>
          <a:endParaRPr lang="he-IL"/>
        </a:p>
      </dgm:t>
    </dgm:pt>
    <dgm:pt modelId="{DAC0B92F-32A7-4543-B29F-19CFA616DB02}" type="pres">
      <dgm:prSet presAssocID="{221E98CD-C60B-4019-AF2C-553FD489C72B}" presName="space" presStyleCnt="0"/>
      <dgm:spPr/>
    </dgm:pt>
    <dgm:pt modelId="{E115F614-872A-47A7-9D87-5AB5767FF6F6}" type="pres">
      <dgm:prSet presAssocID="{B85C1289-8240-4155-AD61-B22BF888A7CE}" presName="composite" presStyleCnt="0"/>
      <dgm:spPr/>
    </dgm:pt>
    <dgm:pt modelId="{5FF46B70-267F-4990-80EB-28D663976DBE}" type="pres">
      <dgm:prSet presAssocID="{B85C1289-8240-4155-AD61-B22BF888A7CE}" presName="parTx" presStyleLbl="alignNode1" presStyleIdx="1" presStyleCnt="3">
        <dgm:presLayoutVars>
          <dgm:chMax val="0"/>
          <dgm:chPref val="0"/>
          <dgm:bulletEnabled val="1"/>
        </dgm:presLayoutVars>
      </dgm:prSet>
      <dgm:spPr/>
      <dgm:t>
        <a:bodyPr/>
        <a:lstStyle/>
        <a:p>
          <a:pPr rtl="1"/>
          <a:endParaRPr lang="he-IL"/>
        </a:p>
      </dgm:t>
    </dgm:pt>
    <dgm:pt modelId="{F473A770-2F00-4E01-907C-2B25837EE0A1}" type="pres">
      <dgm:prSet presAssocID="{B85C1289-8240-4155-AD61-B22BF888A7CE}" presName="desTx" presStyleLbl="alignAccFollowNode1" presStyleIdx="1" presStyleCnt="3">
        <dgm:presLayoutVars>
          <dgm:bulletEnabled val="1"/>
        </dgm:presLayoutVars>
      </dgm:prSet>
      <dgm:spPr/>
      <dgm:t>
        <a:bodyPr/>
        <a:lstStyle/>
        <a:p>
          <a:pPr rtl="1"/>
          <a:endParaRPr lang="he-IL"/>
        </a:p>
      </dgm:t>
    </dgm:pt>
    <dgm:pt modelId="{01FD2C53-79F2-4D01-8F6C-B0237B15947C}" type="pres">
      <dgm:prSet presAssocID="{CCC461A0-049A-48C0-9B93-F1695A463DE0}" presName="space" presStyleCnt="0"/>
      <dgm:spPr/>
    </dgm:pt>
    <dgm:pt modelId="{406036E6-CD8A-4661-AABC-BBBC1C875984}" type="pres">
      <dgm:prSet presAssocID="{D0A9B8C7-0548-4D94-A515-1FC25C0E1D79}" presName="composite" presStyleCnt="0"/>
      <dgm:spPr/>
    </dgm:pt>
    <dgm:pt modelId="{49760E6E-DD5E-4608-9D50-E855D08A06FF}" type="pres">
      <dgm:prSet presAssocID="{D0A9B8C7-0548-4D94-A515-1FC25C0E1D79}" presName="parTx" presStyleLbl="alignNode1" presStyleIdx="2" presStyleCnt="3">
        <dgm:presLayoutVars>
          <dgm:chMax val="0"/>
          <dgm:chPref val="0"/>
          <dgm:bulletEnabled val="1"/>
        </dgm:presLayoutVars>
      </dgm:prSet>
      <dgm:spPr/>
      <dgm:t>
        <a:bodyPr/>
        <a:lstStyle/>
        <a:p>
          <a:pPr rtl="1"/>
          <a:endParaRPr lang="he-IL"/>
        </a:p>
      </dgm:t>
    </dgm:pt>
    <dgm:pt modelId="{1F42E55B-3C71-4ED6-AE39-627D26820902}" type="pres">
      <dgm:prSet presAssocID="{D0A9B8C7-0548-4D94-A515-1FC25C0E1D79}" presName="desTx" presStyleLbl="alignAccFollowNode1" presStyleIdx="2" presStyleCnt="3">
        <dgm:presLayoutVars>
          <dgm:bulletEnabled val="1"/>
        </dgm:presLayoutVars>
      </dgm:prSet>
      <dgm:spPr/>
      <dgm:t>
        <a:bodyPr/>
        <a:lstStyle/>
        <a:p>
          <a:pPr rtl="1"/>
          <a:endParaRPr lang="he-IL"/>
        </a:p>
      </dgm:t>
    </dgm:pt>
  </dgm:ptLst>
  <dgm:cxnLst>
    <dgm:cxn modelId="{66B9783A-D372-43D0-87DF-170469AC3286}" srcId="{D0A9B8C7-0548-4D94-A515-1FC25C0E1D79}" destId="{5A71D4C0-6F02-45DD-B55C-FED94FCCEFB5}" srcOrd="0" destOrd="0" parTransId="{C3A988DD-D5DB-49D9-91BB-CCA8A2675223}" sibTransId="{A4AA42BC-BC95-4707-B03B-4580F790577B}"/>
    <dgm:cxn modelId="{6EFC33C0-36A2-4466-902C-2CDFB78D46D9}" type="presOf" srcId="{B85C1289-8240-4155-AD61-B22BF888A7CE}" destId="{5FF46B70-267F-4990-80EB-28D663976DBE}" srcOrd="0" destOrd="0" presId="urn:microsoft.com/office/officeart/2005/8/layout/hList1"/>
    <dgm:cxn modelId="{F0A1D0C7-5FEC-4F34-889F-CEDF0A01973F}" srcId="{1DBA00AA-3DD4-4597-A683-CD6829EF0AF3}" destId="{D0A9B8C7-0548-4D94-A515-1FC25C0E1D79}" srcOrd="2" destOrd="0" parTransId="{887053B1-DBA7-4A72-93F6-9A9CAD36DF6D}" sibTransId="{63B43651-138F-4840-AF26-9366786F9120}"/>
    <dgm:cxn modelId="{AD726F57-03B7-45B0-9A4B-DC30819D3277}" srcId="{BDF6E08B-02AB-4E80-9F76-38D9D28C8667}" destId="{B76AB99A-FD38-4E6C-8DA2-9EA9C3A1A8BD}" srcOrd="0" destOrd="0" parTransId="{C8226047-5A22-43DE-9AFB-0C4301CB2840}" sibTransId="{879AED64-651B-45E6-8FA6-AB3FF8BD7092}"/>
    <dgm:cxn modelId="{992E7F3D-07C4-4764-AE03-C9E50898B186}" type="presOf" srcId="{D3819837-C345-4AFB-B8E2-2CAA4BA44247}" destId="{F473A770-2F00-4E01-907C-2B25837EE0A1}" srcOrd="0" destOrd="0" presId="urn:microsoft.com/office/officeart/2005/8/layout/hList1"/>
    <dgm:cxn modelId="{64628E3F-005F-4FE5-9D5B-ADB01E0A9A0B}" type="presOf" srcId="{D0A9B8C7-0548-4D94-A515-1FC25C0E1D79}" destId="{49760E6E-DD5E-4608-9D50-E855D08A06FF}" srcOrd="0" destOrd="0" presId="urn:microsoft.com/office/officeart/2005/8/layout/hList1"/>
    <dgm:cxn modelId="{86CED4AF-A4A7-4833-B154-9E6CE1E7BA3E}" srcId="{B85C1289-8240-4155-AD61-B22BF888A7CE}" destId="{D3819837-C345-4AFB-B8E2-2CAA4BA44247}" srcOrd="0" destOrd="0" parTransId="{94C00493-00D2-4F39-B42E-D42DD00F4EA1}" sibTransId="{921712EC-5872-4823-8B8E-C394BFB767F1}"/>
    <dgm:cxn modelId="{28252053-FECA-4688-8C01-4BBA87B92608}" type="presOf" srcId="{1DBA00AA-3DD4-4597-A683-CD6829EF0AF3}" destId="{DCDEB31D-FD63-4F3E-83A2-81E8CF5E6439}" srcOrd="0" destOrd="0" presId="urn:microsoft.com/office/officeart/2005/8/layout/hList1"/>
    <dgm:cxn modelId="{0451E741-B93B-47FC-A33D-5CC1F6B3F9B3}" srcId="{1DBA00AA-3DD4-4597-A683-CD6829EF0AF3}" destId="{BDF6E08B-02AB-4E80-9F76-38D9D28C8667}" srcOrd="0" destOrd="0" parTransId="{32DAA60C-3F1D-422E-8220-9F36E653F2EA}" sibTransId="{221E98CD-C60B-4019-AF2C-553FD489C72B}"/>
    <dgm:cxn modelId="{6AD18AE6-F3E4-4EB8-BDC1-339C04046B86}" type="presOf" srcId="{BDF6E08B-02AB-4E80-9F76-38D9D28C8667}" destId="{B0E7E486-FA7A-4D15-9A42-BFA62B23667E}" srcOrd="0" destOrd="0" presId="urn:microsoft.com/office/officeart/2005/8/layout/hList1"/>
    <dgm:cxn modelId="{60567993-5CC2-4777-BD81-5D3B3013AEC1}" srcId="{1DBA00AA-3DD4-4597-A683-CD6829EF0AF3}" destId="{B85C1289-8240-4155-AD61-B22BF888A7CE}" srcOrd="1" destOrd="0" parTransId="{5335AE50-BDAF-4E8F-A27C-7751B62BD137}" sibTransId="{CCC461A0-049A-48C0-9B93-F1695A463DE0}"/>
    <dgm:cxn modelId="{023C06D8-BA11-48B8-843C-21310D78B3B8}" type="presOf" srcId="{5A71D4C0-6F02-45DD-B55C-FED94FCCEFB5}" destId="{1F42E55B-3C71-4ED6-AE39-627D26820902}" srcOrd="0" destOrd="0" presId="urn:microsoft.com/office/officeart/2005/8/layout/hList1"/>
    <dgm:cxn modelId="{9CC83728-8FD3-4363-BDEF-75378C786860}" type="presOf" srcId="{B76AB99A-FD38-4E6C-8DA2-9EA9C3A1A8BD}" destId="{798E901F-177B-4B2C-BBA1-A84FFD69B7EC}" srcOrd="0" destOrd="0" presId="urn:microsoft.com/office/officeart/2005/8/layout/hList1"/>
    <dgm:cxn modelId="{5A89A8D1-DD7D-46B7-951E-6DAC49F75200}" type="presParOf" srcId="{DCDEB31D-FD63-4F3E-83A2-81E8CF5E6439}" destId="{32D3BAF6-C15C-4D65-8882-3660FDF44D2A}" srcOrd="0" destOrd="0" presId="urn:microsoft.com/office/officeart/2005/8/layout/hList1"/>
    <dgm:cxn modelId="{F47378D0-A448-4D43-BBBB-47127C4F9BCB}" type="presParOf" srcId="{32D3BAF6-C15C-4D65-8882-3660FDF44D2A}" destId="{B0E7E486-FA7A-4D15-9A42-BFA62B23667E}" srcOrd="0" destOrd="0" presId="urn:microsoft.com/office/officeart/2005/8/layout/hList1"/>
    <dgm:cxn modelId="{3D4D5AC8-A876-4971-858A-C2EEB4B35964}" type="presParOf" srcId="{32D3BAF6-C15C-4D65-8882-3660FDF44D2A}" destId="{798E901F-177B-4B2C-BBA1-A84FFD69B7EC}" srcOrd="1" destOrd="0" presId="urn:microsoft.com/office/officeart/2005/8/layout/hList1"/>
    <dgm:cxn modelId="{413BEBF6-1876-4E5B-8F5C-EEE2F18712C1}" type="presParOf" srcId="{DCDEB31D-FD63-4F3E-83A2-81E8CF5E6439}" destId="{DAC0B92F-32A7-4543-B29F-19CFA616DB02}" srcOrd="1" destOrd="0" presId="urn:microsoft.com/office/officeart/2005/8/layout/hList1"/>
    <dgm:cxn modelId="{E921AC25-E54C-4532-A9F9-E2891A8BB169}" type="presParOf" srcId="{DCDEB31D-FD63-4F3E-83A2-81E8CF5E6439}" destId="{E115F614-872A-47A7-9D87-5AB5767FF6F6}" srcOrd="2" destOrd="0" presId="urn:microsoft.com/office/officeart/2005/8/layout/hList1"/>
    <dgm:cxn modelId="{15F51EF9-5FC2-472E-9C2A-0E9E53B1E8C1}" type="presParOf" srcId="{E115F614-872A-47A7-9D87-5AB5767FF6F6}" destId="{5FF46B70-267F-4990-80EB-28D663976DBE}" srcOrd="0" destOrd="0" presId="urn:microsoft.com/office/officeart/2005/8/layout/hList1"/>
    <dgm:cxn modelId="{6B441345-CDB8-40EB-98B2-2EE7E36CD5A4}" type="presParOf" srcId="{E115F614-872A-47A7-9D87-5AB5767FF6F6}" destId="{F473A770-2F00-4E01-907C-2B25837EE0A1}" srcOrd="1" destOrd="0" presId="urn:microsoft.com/office/officeart/2005/8/layout/hList1"/>
    <dgm:cxn modelId="{746EE01B-1485-45B0-97AA-D492B7E98108}" type="presParOf" srcId="{DCDEB31D-FD63-4F3E-83A2-81E8CF5E6439}" destId="{01FD2C53-79F2-4D01-8F6C-B0237B15947C}" srcOrd="3" destOrd="0" presId="urn:microsoft.com/office/officeart/2005/8/layout/hList1"/>
    <dgm:cxn modelId="{0109CEF6-FF23-44A1-92D6-204083B9E8C5}" type="presParOf" srcId="{DCDEB31D-FD63-4F3E-83A2-81E8CF5E6439}" destId="{406036E6-CD8A-4661-AABC-BBBC1C875984}" srcOrd="4" destOrd="0" presId="urn:microsoft.com/office/officeart/2005/8/layout/hList1"/>
    <dgm:cxn modelId="{65F630D7-B2CE-48BC-AE31-00A2DDB48F17}" type="presParOf" srcId="{406036E6-CD8A-4661-AABC-BBBC1C875984}" destId="{49760E6E-DD5E-4608-9D50-E855D08A06FF}" srcOrd="0" destOrd="0" presId="urn:microsoft.com/office/officeart/2005/8/layout/hList1"/>
    <dgm:cxn modelId="{2D5EA3DD-0AE8-439B-BFE8-9E06BFE69442}" type="presParOf" srcId="{406036E6-CD8A-4661-AABC-BBBC1C875984}" destId="{1F42E55B-3C71-4ED6-AE39-627D2682090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E486-FA7A-4D15-9A42-BFA62B23667E}">
      <dsp:nvSpPr>
        <dsp:cNvPr id="0" name=""/>
        <dsp:cNvSpPr/>
      </dsp:nvSpPr>
      <dsp:spPr>
        <a:xfrm>
          <a:off x="2595" y="1339502"/>
          <a:ext cx="2530673" cy="10122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lvl="0" algn="ctr" defTabSz="2000250" rtl="1">
            <a:lnSpc>
              <a:spcPct val="90000"/>
            </a:lnSpc>
            <a:spcBef>
              <a:spcPct val="0"/>
            </a:spcBef>
            <a:spcAft>
              <a:spcPct val="35000"/>
            </a:spcAft>
          </a:pPr>
          <a:r>
            <a:rPr lang="en-US" sz="4500" kern="1200" dirty="0" smtClean="0">
              <a:effectLst>
                <a:outerShdw blurRad="38100" dist="38100" dir="2700000" algn="tl">
                  <a:srgbClr val="000000">
                    <a:alpha val="43137"/>
                  </a:srgbClr>
                </a:outerShdw>
              </a:effectLst>
            </a:rPr>
            <a:t>Private</a:t>
          </a:r>
          <a:endParaRPr lang="he-IL" sz="4500" kern="1200" dirty="0">
            <a:effectLst>
              <a:outerShdw blurRad="38100" dist="38100" dir="2700000" algn="tl">
                <a:srgbClr val="000000">
                  <a:alpha val="43137"/>
                </a:srgbClr>
              </a:outerShdw>
            </a:effectLst>
          </a:endParaRPr>
        </a:p>
      </dsp:txBody>
      <dsp:txXfrm>
        <a:off x="2595" y="1339502"/>
        <a:ext cx="2530673" cy="1012269"/>
      </dsp:txXfrm>
    </dsp:sp>
    <dsp:sp modelId="{798E901F-177B-4B2C-BBA1-A84FFD69B7EC}">
      <dsp:nvSpPr>
        <dsp:cNvPr id="0" name=""/>
        <dsp:cNvSpPr/>
      </dsp:nvSpPr>
      <dsp:spPr>
        <a:xfrm>
          <a:off x="2595" y="2351772"/>
          <a:ext cx="2530673" cy="20999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Corporate  Reputation attacks</a:t>
          </a:r>
          <a:endParaRPr lang="he-IL" sz="2500" kern="1200" dirty="0"/>
        </a:p>
      </dsp:txBody>
      <dsp:txXfrm>
        <a:off x="2595" y="2351772"/>
        <a:ext cx="2530673" cy="2099925"/>
      </dsp:txXfrm>
    </dsp:sp>
    <dsp:sp modelId="{5FF46B70-267F-4990-80EB-28D663976DBE}">
      <dsp:nvSpPr>
        <dsp:cNvPr id="0" name=""/>
        <dsp:cNvSpPr/>
      </dsp:nvSpPr>
      <dsp:spPr>
        <a:xfrm>
          <a:off x="2887563" y="1339502"/>
          <a:ext cx="2530673" cy="10122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lvl="0" algn="ctr" defTabSz="2000250" rtl="1">
            <a:lnSpc>
              <a:spcPct val="90000"/>
            </a:lnSpc>
            <a:spcBef>
              <a:spcPct val="0"/>
            </a:spcBef>
            <a:spcAft>
              <a:spcPct val="35000"/>
            </a:spcAft>
          </a:pPr>
          <a:r>
            <a:rPr lang="en-US" sz="4500" kern="1200" dirty="0" err="1" smtClean="0">
              <a:effectLst>
                <a:outerShdw blurRad="38100" dist="38100" dir="2700000" algn="tl">
                  <a:srgbClr val="000000">
                    <a:alpha val="43137"/>
                  </a:srgbClr>
                </a:outerShdw>
              </a:effectLst>
            </a:rPr>
            <a:t>Gov</a:t>
          </a:r>
          <a:endParaRPr lang="he-IL" sz="4500" kern="1200" dirty="0">
            <a:effectLst>
              <a:outerShdw blurRad="38100" dist="38100" dir="2700000" algn="tl">
                <a:srgbClr val="000000">
                  <a:alpha val="43137"/>
                </a:srgbClr>
              </a:outerShdw>
            </a:effectLst>
          </a:endParaRPr>
        </a:p>
      </dsp:txBody>
      <dsp:txXfrm>
        <a:off x="2887563" y="1339502"/>
        <a:ext cx="2530673" cy="1012269"/>
      </dsp:txXfrm>
    </dsp:sp>
    <dsp:sp modelId="{F473A770-2F00-4E01-907C-2B25837EE0A1}">
      <dsp:nvSpPr>
        <dsp:cNvPr id="0" name=""/>
        <dsp:cNvSpPr/>
      </dsp:nvSpPr>
      <dsp:spPr>
        <a:xfrm>
          <a:off x="2887563" y="2351772"/>
          <a:ext cx="2530673" cy="20999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Public opinion manipulation, antisemitism  and terror  </a:t>
          </a:r>
          <a:endParaRPr lang="he-IL" sz="2500" kern="1200" dirty="0"/>
        </a:p>
      </dsp:txBody>
      <dsp:txXfrm>
        <a:off x="2887563" y="2351772"/>
        <a:ext cx="2530673" cy="2099925"/>
      </dsp:txXfrm>
    </dsp:sp>
    <dsp:sp modelId="{49760E6E-DD5E-4608-9D50-E855D08A06FF}">
      <dsp:nvSpPr>
        <dsp:cNvPr id="0" name=""/>
        <dsp:cNvSpPr/>
      </dsp:nvSpPr>
      <dsp:spPr>
        <a:xfrm>
          <a:off x="5772530" y="1339502"/>
          <a:ext cx="2530673" cy="10122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lvl="0" algn="ctr" defTabSz="2000250" rtl="1">
            <a:lnSpc>
              <a:spcPct val="90000"/>
            </a:lnSpc>
            <a:spcBef>
              <a:spcPct val="0"/>
            </a:spcBef>
            <a:spcAft>
              <a:spcPct val="35000"/>
            </a:spcAft>
          </a:pPr>
          <a:r>
            <a:rPr lang="en-US" sz="4500" kern="1200" dirty="0" smtClean="0">
              <a:effectLst>
                <a:outerShdw blurRad="38100" dist="38100" dir="2700000" algn="tl">
                  <a:srgbClr val="000000">
                    <a:alpha val="43137"/>
                  </a:srgbClr>
                </a:outerShdw>
              </a:effectLst>
            </a:rPr>
            <a:t>Social</a:t>
          </a:r>
          <a:endParaRPr lang="he-IL" sz="4500" kern="1200" dirty="0">
            <a:effectLst>
              <a:outerShdw blurRad="38100" dist="38100" dir="2700000" algn="tl">
                <a:srgbClr val="000000">
                  <a:alpha val="43137"/>
                </a:srgbClr>
              </a:outerShdw>
            </a:effectLst>
          </a:endParaRPr>
        </a:p>
      </dsp:txBody>
      <dsp:txXfrm>
        <a:off x="5772530" y="1339502"/>
        <a:ext cx="2530673" cy="1012269"/>
      </dsp:txXfrm>
    </dsp:sp>
    <dsp:sp modelId="{1F42E55B-3C71-4ED6-AE39-627D26820902}">
      <dsp:nvSpPr>
        <dsp:cNvPr id="0" name=""/>
        <dsp:cNvSpPr/>
      </dsp:nvSpPr>
      <dsp:spPr>
        <a:xfrm>
          <a:off x="5772530" y="2351772"/>
          <a:ext cx="2530673" cy="20999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Fact checkers and people who care about democracy </a:t>
          </a:r>
          <a:endParaRPr lang="he-IL" sz="2500" kern="1200" dirty="0"/>
        </a:p>
      </dsp:txBody>
      <dsp:txXfrm>
        <a:off x="5772530" y="2351772"/>
        <a:ext cx="2530673" cy="20999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181600" y="0"/>
            <a:ext cx="3962400" cy="3429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3962400" cy="342900"/>
          </a:xfrm>
          <a:prstGeom prst="rect">
            <a:avLst/>
          </a:prstGeom>
        </p:spPr>
        <p:txBody>
          <a:bodyPr vert="horz" lIns="91440" tIns="45720" rIns="91440" bIns="45720" rtlCol="1"/>
          <a:lstStyle>
            <a:lvl1pPr algn="l">
              <a:defRPr sz="1200"/>
            </a:lvl1pPr>
          </a:lstStyle>
          <a:p>
            <a:fld id="{D81A67A5-0A35-42AA-86D2-D398AFC958B3}" type="datetimeFigureOut">
              <a:rPr lang="he-IL" smtClean="0"/>
              <a:t>כ"ח/כסלו/תשע"ט</a:t>
            </a:fld>
            <a:endParaRPr lang="he-IL"/>
          </a:p>
        </p:txBody>
      </p:sp>
      <p:sp>
        <p:nvSpPr>
          <p:cNvPr id="4" name="Slide Image Placeholder 3"/>
          <p:cNvSpPr>
            <a:spLocks noGrp="1" noRot="1" noChangeAspect="1"/>
          </p:cNvSpPr>
          <p:nvPr>
            <p:ph type="sldImg" idx="2"/>
          </p:nvPr>
        </p:nvSpPr>
        <p:spPr>
          <a:xfrm>
            <a:off x="2578100" y="514350"/>
            <a:ext cx="3987800" cy="25717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5181600" y="6513513"/>
            <a:ext cx="3962400" cy="3429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6513513"/>
            <a:ext cx="3962400" cy="342900"/>
          </a:xfrm>
          <a:prstGeom prst="rect">
            <a:avLst/>
          </a:prstGeom>
        </p:spPr>
        <p:txBody>
          <a:bodyPr vert="horz" lIns="91440" tIns="45720" rIns="91440" bIns="45720" rtlCol="1" anchor="b"/>
          <a:lstStyle>
            <a:lvl1pPr algn="l">
              <a:defRPr sz="1200"/>
            </a:lvl1pPr>
          </a:lstStyle>
          <a:p>
            <a:fld id="{C101AE94-CF94-4FEF-B9D7-E8CEEC1005A2}" type="slidenum">
              <a:rPr lang="he-IL" smtClean="0"/>
              <a:t>‹#›</a:t>
            </a:fld>
            <a:endParaRPr lang="he-IL"/>
          </a:p>
        </p:txBody>
      </p:sp>
    </p:spTree>
    <p:extLst>
      <p:ext uri="{BB962C8B-B14F-4D97-AF65-F5344CB8AC3E}">
        <p14:creationId xmlns:p14="http://schemas.microsoft.com/office/powerpoint/2010/main" val="235202286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6</a:t>
            </a:fld>
            <a:endParaRPr lang="he-IL"/>
          </a:p>
        </p:txBody>
      </p:sp>
    </p:spTree>
    <p:extLst>
      <p:ext uri="{BB962C8B-B14F-4D97-AF65-F5344CB8AC3E}">
        <p14:creationId xmlns:p14="http://schemas.microsoft.com/office/powerpoint/2010/main" val="326305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16</a:t>
            </a:fld>
            <a:endParaRPr lang="he-IL"/>
          </a:p>
        </p:txBody>
      </p:sp>
    </p:spTree>
    <p:extLst>
      <p:ext uri="{BB962C8B-B14F-4D97-AF65-F5344CB8AC3E}">
        <p14:creationId xmlns:p14="http://schemas.microsoft.com/office/powerpoint/2010/main" val="471807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7235" y="1968672"/>
            <a:ext cx="8355330" cy="1358412"/>
          </a:xfrm>
        </p:spPr>
        <p:txBody>
          <a:bodyPr/>
          <a:lstStyle/>
          <a:p>
            <a:r>
              <a:rPr lang="en-US" smtClean="0"/>
              <a:t>Click to edit Master title style</a:t>
            </a:r>
            <a:endParaRPr lang="en-US"/>
          </a:p>
        </p:txBody>
      </p:sp>
      <p:sp>
        <p:nvSpPr>
          <p:cNvPr id="3" name="Subtitle 2"/>
          <p:cNvSpPr>
            <a:spLocks noGrp="1"/>
          </p:cNvSpPr>
          <p:nvPr>
            <p:ph type="subTitle" idx="1"/>
          </p:nvPr>
        </p:nvSpPr>
        <p:spPr>
          <a:xfrm>
            <a:off x="1474470" y="3591138"/>
            <a:ext cx="6880860" cy="1619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6605" y="253787"/>
            <a:ext cx="2211705" cy="540724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1490" y="253787"/>
            <a:ext cx="6471285" cy="54072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6486" y="4072302"/>
            <a:ext cx="8355330" cy="125865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76486" y="2686018"/>
            <a:ext cx="8355330" cy="138628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1490"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6815"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1490" y="1418560"/>
            <a:ext cx="4343202"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1490" y="2009747"/>
            <a:ext cx="4343202"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93405" y="1418560"/>
            <a:ext cx="4344908"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93405" y="2009747"/>
            <a:ext cx="4344908"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1493" y="252319"/>
            <a:ext cx="3233936" cy="107382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43179" y="252320"/>
            <a:ext cx="5495131" cy="54087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1493" y="1326141"/>
            <a:ext cx="3233936" cy="43348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6710" y="4436110"/>
            <a:ext cx="5897880" cy="52370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26710" y="566250"/>
            <a:ext cx="5897880" cy="38023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26710" y="4959818"/>
            <a:ext cx="5897880" cy="7437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490" y="253787"/>
            <a:ext cx="8846820" cy="105621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1490" y="1478706"/>
            <a:ext cx="8846820" cy="41823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1490" y="5873739"/>
            <a:ext cx="2293620" cy="337402"/>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12/6/2018</a:t>
            </a:fld>
            <a:endParaRPr lang="en-US"/>
          </a:p>
        </p:txBody>
      </p:sp>
      <p:sp>
        <p:nvSpPr>
          <p:cNvPr id="5" name="Footer Placeholder 4"/>
          <p:cNvSpPr>
            <a:spLocks noGrp="1"/>
          </p:cNvSpPr>
          <p:nvPr>
            <p:ph type="ftr" sz="quarter" idx="3"/>
          </p:nvPr>
        </p:nvSpPr>
        <p:spPr>
          <a:xfrm>
            <a:off x="3358515" y="5873739"/>
            <a:ext cx="3112770" cy="3374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44690" y="5873739"/>
            <a:ext cx="2293620" cy="337402"/>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0.png"/><Relationship Id="rId4" Type="http://schemas.openxmlformats.org/officeDocument/2006/relationships/diagramQuickStyle" Target="../diagrams/quickStyle1.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1" y="0"/>
            <a:ext cx="9900179"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3168650"/>
            <a:ext cx="2909221" cy="2797327"/>
          </a:xfrm>
          <a:prstGeom prst="rect">
            <a:avLst/>
          </a:prstGeom>
        </p:spPr>
      </p:pic>
    </p:spTree>
    <p:extLst>
      <p:ext uri="{BB962C8B-B14F-4D97-AF65-F5344CB8AC3E}">
        <p14:creationId xmlns:p14="http://schemas.microsoft.com/office/powerpoint/2010/main" val="2706425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263650"/>
            <a:ext cx="3048000" cy="1056217"/>
          </a:xfrm>
        </p:spPr>
        <p:txBody>
          <a:bodyPr>
            <a:noAutofit/>
          </a:bodyPr>
          <a:lstStyle/>
          <a:p>
            <a:pPr algn="l"/>
            <a:r>
              <a:rPr lang="en-US" sz="4000" dirty="0" smtClean="0">
                <a:solidFill>
                  <a:schemeClr val="bg1"/>
                </a:solidFill>
              </a:rPr>
              <a:t>Because people </a:t>
            </a:r>
            <a:r>
              <a:rPr lang="en-US" sz="4000" b="1" dirty="0" smtClean="0">
                <a:solidFill>
                  <a:schemeClr val="bg1"/>
                </a:solidFill>
              </a:rPr>
              <a:t>don’t seek confirmation </a:t>
            </a:r>
            <a:r>
              <a:rPr lang="en-US" sz="4000" dirty="0" smtClean="0">
                <a:solidFill>
                  <a:schemeClr val="bg1"/>
                </a:solidFill>
              </a:rPr>
              <a:t>for stories</a:t>
            </a:r>
            <a:endParaRPr lang="he-IL" sz="4000" dirty="0">
              <a:solidFill>
                <a:schemeClr val="bg1"/>
              </a:solidFill>
            </a:endParaRP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3642" y="-32066"/>
            <a:ext cx="6506158" cy="6369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2752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52181"/>
            <a:ext cx="11194093" cy="5988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266700" y="577850"/>
            <a:ext cx="3810000" cy="1295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a:t>a</a:t>
            </a:r>
            <a:r>
              <a:rPr lang="en-US" sz="3500" dirty="0" smtClean="0"/>
              <a:t>nd are to </a:t>
            </a:r>
            <a:r>
              <a:rPr lang="en-US" sz="3500" b="1" dirty="0" smtClean="0"/>
              <a:t>easy to manipulate</a:t>
            </a:r>
            <a:r>
              <a:rPr lang="en-US" sz="3500" dirty="0" smtClean="0"/>
              <a:t> in the digital era</a:t>
            </a:r>
            <a:endParaRPr lang="he-IL" sz="3500" dirty="0"/>
          </a:p>
        </p:txBody>
      </p:sp>
    </p:spTree>
    <p:extLst>
      <p:ext uri="{BB962C8B-B14F-4D97-AF65-F5344CB8AC3E}">
        <p14:creationId xmlns:p14="http://schemas.microsoft.com/office/powerpoint/2010/main" val="16941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8386"/>
            <a:ext cx="9897035" cy="6365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19100" y="-260350"/>
            <a:ext cx="10439400" cy="2286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effectLst>
                <a:outerShdw blurRad="38100" dist="38100" dir="2700000" algn="tl">
                  <a:srgbClr val="000000">
                    <a:alpha val="43137"/>
                  </a:srgbClr>
                </a:outerShdw>
              </a:effectLst>
            </a:endParaRPr>
          </a:p>
        </p:txBody>
      </p:sp>
      <p:sp>
        <p:nvSpPr>
          <p:cNvPr id="2" name="Title 1"/>
          <p:cNvSpPr>
            <a:spLocks noGrp="1"/>
          </p:cNvSpPr>
          <p:nvPr>
            <p:ph type="title"/>
          </p:nvPr>
        </p:nvSpPr>
        <p:spPr>
          <a:xfrm>
            <a:off x="495300" y="425450"/>
            <a:ext cx="8846820" cy="1056217"/>
          </a:xfrm>
        </p:spPr>
        <p:txBody>
          <a:bodyPr>
            <a:normAutofit fontScale="90000"/>
          </a:bodyPr>
          <a:lstStyle/>
          <a:p>
            <a:pPr algn="l"/>
            <a:r>
              <a:rPr lang="en-US" b="1" dirty="0" smtClean="0">
                <a:solidFill>
                  <a:schemeClr val="bg1"/>
                </a:solidFill>
                <a:effectLst>
                  <a:outerShdw blurRad="38100" dist="38100" dir="2700000" algn="tl">
                    <a:srgbClr val="000000">
                      <a:alpha val="43137"/>
                    </a:srgbClr>
                  </a:outerShdw>
                </a:effectLst>
              </a:rPr>
              <a:t>Fake news </a:t>
            </a:r>
            <a:r>
              <a:rPr lang="en-US" dirty="0" smtClean="0">
                <a:solidFill>
                  <a:schemeClr val="bg1"/>
                </a:solidFill>
                <a:effectLst>
                  <a:outerShdw blurRad="38100" dist="38100" dir="2700000" algn="tl">
                    <a:srgbClr val="000000">
                      <a:alpha val="43137"/>
                    </a:srgbClr>
                  </a:outerShdw>
                </a:effectLst>
              </a:rPr>
              <a:t>evolved into </a:t>
            </a:r>
            <a:r>
              <a:rPr lang="en-US" b="1" dirty="0" smtClean="0">
                <a:solidFill>
                  <a:schemeClr val="bg1"/>
                </a:solidFill>
                <a:effectLst>
                  <a:outerShdw blurRad="38100" dist="38100" dir="2700000" algn="tl">
                    <a:srgbClr val="000000">
                      <a:alpha val="43137"/>
                    </a:srgbClr>
                  </a:outerShdw>
                </a:effectLst>
              </a:rPr>
              <a:t>a profession </a:t>
            </a:r>
            <a:r>
              <a:rPr lang="en-US" dirty="0" smtClean="0">
                <a:solidFill>
                  <a:schemeClr val="bg1"/>
                </a:solidFill>
                <a:effectLst>
                  <a:outerShdw blurRad="38100" dist="38100" dir="2700000" algn="tl">
                    <a:srgbClr val="000000">
                      <a:alpha val="43137"/>
                    </a:srgbClr>
                  </a:outerShdw>
                </a:effectLst>
              </a:rPr>
              <a:t>that enjoys the use of many efficient tools and budgets</a:t>
            </a:r>
            <a:endParaRPr lang="he-IL"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4947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1080" b="1351"/>
          <a:stretch/>
        </p:blipFill>
        <p:spPr bwMode="auto">
          <a:xfrm>
            <a:off x="181535" y="253787"/>
            <a:ext cx="9466729" cy="5863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635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20650"/>
            <a:ext cx="9556496"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9347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075" y="120650"/>
            <a:ext cx="3163887"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81400" y="2025650"/>
            <a:ext cx="3139235" cy="1931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558" y="4083050"/>
            <a:ext cx="3121537"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417468" y="97865"/>
            <a:ext cx="3467100" cy="7391400"/>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13" y="882650"/>
            <a:ext cx="6122987" cy="819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97" y="4235450"/>
            <a:ext cx="6038617" cy="1636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2667934"/>
            <a:ext cx="62738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595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0"/>
            <a:ext cx="5490210" cy="1056217"/>
          </a:xfrm>
        </p:spPr>
        <p:txBody>
          <a:bodyPr/>
          <a:lstStyle/>
          <a:p>
            <a:r>
              <a:rPr lang="en-US" b="1" dirty="0" err="1" smtClean="0">
                <a:solidFill>
                  <a:schemeClr val="bg1"/>
                </a:solidFill>
              </a:rPr>
              <a:t>F</a:t>
            </a:r>
            <a:r>
              <a:rPr lang="en-US" dirty="0" err="1" smtClean="0">
                <a:solidFill>
                  <a:schemeClr val="bg1"/>
                </a:solidFill>
              </a:rPr>
              <a:t>ake</a:t>
            </a:r>
            <a:r>
              <a:rPr lang="en-US" b="1" dirty="0" err="1" smtClean="0">
                <a:solidFill>
                  <a:schemeClr val="bg1"/>
                </a:solidFill>
              </a:rPr>
              <a:t>W</a:t>
            </a:r>
            <a:r>
              <a:rPr lang="en-US" dirty="0" err="1" smtClean="0">
                <a:solidFill>
                  <a:schemeClr val="bg1"/>
                </a:solidFill>
              </a:rPr>
              <a:t>atch</a:t>
            </a:r>
            <a:r>
              <a:rPr lang="en-US" dirty="0" smtClean="0">
                <a:solidFill>
                  <a:schemeClr val="bg1"/>
                </a:solidFill>
              </a:rPr>
              <a:t> </a:t>
            </a:r>
            <a:endParaRPr lang="he-IL" dirty="0">
              <a:solidFill>
                <a:schemeClr val="bg1"/>
              </a:solidFill>
            </a:endParaRPr>
          </a:p>
        </p:txBody>
      </p:sp>
      <p:pic>
        <p:nvPicPr>
          <p:cNvPr id="286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65" r="10651"/>
          <a:stretch/>
        </p:blipFill>
        <p:spPr bwMode="auto">
          <a:xfrm>
            <a:off x="5947639" y="-536039"/>
            <a:ext cx="4225061" cy="6841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2780854" y="1180040"/>
            <a:ext cx="2667000" cy="892552"/>
          </a:xfrm>
          <a:prstGeom prst="rect">
            <a:avLst/>
          </a:prstGeom>
          <a:noFill/>
        </p:spPr>
        <p:txBody>
          <a:bodyPr wrap="square" rtlCol="1">
            <a:spAutoFit/>
          </a:bodyPr>
          <a:lstStyle/>
          <a:p>
            <a:r>
              <a:rPr lang="en-US" b="1" dirty="0" smtClean="0">
                <a:solidFill>
                  <a:schemeClr val="bg1"/>
                </a:solidFill>
              </a:rPr>
              <a:t>Yoav </a:t>
            </a:r>
            <a:r>
              <a:rPr lang="en-US" b="1" dirty="0" err="1" smtClean="0">
                <a:solidFill>
                  <a:schemeClr val="bg1"/>
                </a:solidFill>
              </a:rPr>
              <a:t>Ast</a:t>
            </a:r>
            <a:r>
              <a:rPr lang="en-US" b="1" dirty="0">
                <a:solidFill>
                  <a:schemeClr val="bg1"/>
                </a:solidFill>
              </a:rPr>
              <a:t> </a:t>
            </a:r>
            <a:endParaRPr lang="en-US" b="1" dirty="0" smtClean="0">
              <a:solidFill>
                <a:schemeClr val="bg1"/>
              </a:solidFill>
            </a:endParaRPr>
          </a:p>
          <a:p>
            <a:r>
              <a:rPr lang="en-US" sz="1600" dirty="0" smtClean="0">
                <a:solidFill>
                  <a:schemeClr val="bg1"/>
                </a:solidFill>
              </a:rPr>
              <a:t>COO</a:t>
            </a:r>
            <a:r>
              <a:rPr lang="en-US" sz="1600" dirty="0" smtClean="0">
                <a:solidFill>
                  <a:schemeClr val="bg1"/>
                </a:solidFill>
              </a:rPr>
              <a:t/>
            </a:r>
            <a:br>
              <a:rPr lang="en-US" sz="1600" dirty="0" smtClean="0">
                <a:solidFill>
                  <a:schemeClr val="bg1"/>
                </a:solidFill>
              </a:rPr>
            </a:br>
            <a:r>
              <a:rPr lang="en-US" sz="1600" dirty="0">
                <a:solidFill>
                  <a:schemeClr val="bg1"/>
                </a:solidFill>
              </a:rPr>
              <a:t>Product Manager</a:t>
            </a:r>
            <a:endParaRPr lang="he-IL" sz="1600" dirty="0">
              <a:solidFill>
                <a:schemeClr val="bg1"/>
              </a:solidFill>
            </a:endParaRPr>
          </a:p>
        </p:txBody>
      </p:sp>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934" t="7286" r="21949" b="48303"/>
          <a:stretch/>
        </p:blipFill>
        <p:spPr bwMode="auto">
          <a:xfrm flipH="1">
            <a:off x="552754" y="1056217"/>
            <a:ext cx="1451899" cy="1512173"/>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ight Arrow 3"/>
          <p:cNvSpPr/>
          <p:nvPr/>
        </p:nvSpPr>
        <p:spPr>
          <a:xfrm rot="19994223">
            <a:off x="-1563569" y="243930"/>
            <a:ext cx="10403761" cy="7287499"/>
          </a:xfrm>
          <a:prstGeom prst="rightArrow">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564" r="6616" b="9683"/>
          <a:stretch/>
        </p:blipFill>
        <p:spPr bwMode="auto">
          <a:xfrm>
            <a:off x="538801" y="2782697"/>
            <a:ext cx="1465852" cy="1535450"/>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2790379" y="2884755"/>
            <a:ext cx="2667000" cy="861774"/>
          </a:xfrm>
          <a:prstGeom prst="rect">
            <a:avLst/>
          </a:prstGeom>
          <a:noFill/>
        </p:spPr>
        <p:txBody>
          <a:bodyPr wrap="square" rtlCol="1">
            <a:spAutoFit/>
          </a:bodyPr>
          <a:lstStyle/>
          <a:p>
            <a:r>
              <a:rPr lang="en-US" b="1" dirty="0" smtClean="0">
                <a:solidFill>
                  <a:schemeClr val="bg1"/>
                </a:solidFill>
              </a:rPr>
              <a:t>Yael Szafran</a:t>
            </a:r>
            <a:r>
              <a:rPr lang="en-US" dirty="0" smtClean="0">
                <a:solidFill>
                  <a:schemeClr val="bg1"/>
                </a:solidFill>
              </a:rPr>
              <a:t> </a:t>
            </a:r>
            <a:br>
              <a:rPr lang="en-US" dirty="0" smtClean="0">
                <a:solidFill>
                  <a:schemeClr val="bg1"/>
                </a:solidFill>
              </a:rPr>
            </a:br>
            <a:r>
              <a:rPr lang="en-US" sz="1400" dirty="0" smtClean="0">
                <a:solidFill>
                  <a:schemeClr val="bg1"/>
                </a:solidFill>
              </a:rPr>
              <a:t>CMO</a:t>
            </a:r>
            <a:br>
              <a:rPr lang="en-US" sz="1400" dirty="0" smtClean="0">
                <a:solidFill>
                  <a:schemeClr val="bg1"/>
                </a:solidFill>
              </a:rPr>
            </a:br>
            <a:r>
              <a:rPr lang="en-US" dirty="0" smtClean="0">
                <a:solidFill>
                  <a:schemeClr val="bg1"/>
                </a:solidFill>
              </a:rPr>
              <a:t>Planning and story telling</a:t>
            </a:r>
            <a:endParaRPr lang="he-IL" dirty="0">
              <a:solidFill>
                <a:schemeClr val="bg1"/>
              </a:solidFill>
            </a:endParaRPr>
          </a:p>
        </p:txBody>
      </p:sp>
      <p:sp>
        <p:nvSpPr>
          <p:cNvPr id="11" name="TextBox 10"/>
          <p:cNvSpPr txBox="1"/>
          <p:nvPr/>
        </p:nvSpPr>
        <p:spPr>
          <a:xfrm>
            <a:off x="2801848" y="4617592"/>
            <a:ext cx="2667000" cy="861774"/>
          </a:xfrm>
          <a:prstGeom prst="rect">
            <a:avLst/>
          </a:prstGeom>
          <a:noFill/>
        </p:spPr>
        <p:txBody>
          <a:bodyPr wrap="square" rtlCol="1">
            <a:spAutoFit/>
          </a:bodyPr>
          <a:lstStyle/>
          <a:p>
            <a:r>
              <a:rPr lang="en-US" b="1" dirty="0" smtClean="0">
                <a:solidFill>
                  <a:schemeClr val="bg1"/>
                </a:solidFill>
              </a:rPr>
              <a:t>Omri Stayer</a:t>
            </a:r>
            <a:br>
              <a:rPr lang="en-US" b="1" dirty="0" smtClean="0">
                <a:solidFill>
                  <a:schemeClr val="bg1"/>
                </a:solidFill>
              </a:rPr>
            </a:br>
            <a:r>
              <a:rPr lang="en-US" sz="1400" dirty="0" smtClean="0">
                <a:solidFill>
                  <a:schemeClr val="bg1"/>
                </a:solidFill>
              </a:rPr>
              <a:t>CTO</a:t>
            </a:r>
          </a:p>
          <a:p>
            <a:r>
              <a:rPr lang="en-US" dirty="0" smtClean="0">
                <a:solidFill>
                  <a:schemeClr val="bg1"/>
                </a:solidFill>
              </a:rPr>
              <a:t>Developer</a:t>
            </a:r>
            <a:endParaRPr lang="he-IL" dirty="0">
              <a:solidFill>
                <a:schemeClr val="bg1"/>
              </a:solidFill>
            </a:endParaRPr>
          </a:p>
        </p:txBody>
      </p:sp>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b="21797"/>
          <a:stretch/>
        </p:blipFill>
        <p:spPr>
          <a:xfrm>
            <a:off x="538799" y="4532454"/>
            <a:ext cx="1451899" cy="1546626"/>
          </a:xfrm>
          <a:prstGeom prst="rect">
            <a:avLst/>
          </a:prstGeom>
          <a:ln w="19050">
            <a:solidFill>
              <a:schemeClr val="tx1"/>
            </a:solidFill>
            <a:miter lim="800000"/>
            <a:headEnd/>
            <a:tailEnd/>
          </a:ln>
          <a:effectLst>
            <a:outerShdw blurRad="63500" sx="102000" sy="102000" algn="ctr" rotWithShape="0">
              <a:prstClr val="black">
                <a:alpha val="40000"/>
              </a:prstClr>
            </a:outerShdw>
          </a:effectLst>
        </p:spPr>
      </p:pic>
      <p:sp>
        <p:nvSpPr>
          <p:cNvPr id="13" name="Rectangle 12"/>
          <p:cNvSpPr/>
          <p:nvPr/>
        </p:nvSpPr>
        <p:spPr>
          <a:xfrm>
            <a:off x="467868" y="726450"/>
            <a:ext cx="2659702" cy="261610"/>
          </a:xfrm>
          <a:prstGeom prst="rect">
            <a:avLst/>
          </a:prstGeom>
        </p:spPr>
        <p:txBody>
          <a:bodyPr wrap="none">
            <a:spAutoFit/>
          </a:bodyPr>
          <a:lstStyle/>
          <a:p>
            <a:r>
              <a:rPr lang="he-IL" sz="1100" dirty="0">
                <a:solidFill>
                  <a:schemeClr val="bg1"/>
                </a:solidFill>
              </a:rPr>
              <a:t>https://github.com/shtayeromri/FakeNews</a:t>
            </a:r>
          </a:p>
        </p:txBody>
      </p:sp>
    </p:spTree>
    <p:extLst>
      <p:ext uri="{BB962C8B-B14F-4D97-AF65-F5344CB8AC3E}">
        <p14:creationId xmlns:p14="http://schemas.microsoft.com/office/powerpoint/2010/main" val="2457352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8725" y="309823"/>
            <a:ext cx="7372350" cy="886929"/>
          </a:xfrm>
        </p:spPr>
        <p:txBody>
          <a:bodyPr/>
          <a:lstStyle/>
          <a:p>
            <a:r>
              <a:rPr lang="en-US" dirty="0" smtClean="0"/>
              <a:t>Our vision</a:t>
            </a:r>
            <a:endParaRPr lang="he-IL" dirty="0"/>
          </a:p>
        </p:txBody>
      </p:sp>
      <p:sp>
        <p:nvSpPr>
          <p:cNvPr id="3" name="Subtitle 2"/>
          <p:cNvSpPr>
            <a:spLocks noGrp="1"/>
          </p:cNvSpPr>
          <p:nvPr>
            <p:ph type="subTitle" idx="1"/>
          </p:nvPr>
        </p:nvSpPr>
        <p:spPr>
          <a:xfrm>
            <a:off x="1128712" y="1035050"/>
            <a:ext cx="7572375" cy="1530047"/>
          </a:xfrm>
        </p:spPr>
        <p:txBody>
          <a:bodyPr>
            <a:noAutofit/>
          </a:bodyPr>
          <a:lstStyle/>
          <a:p>
            <a:r>
              <a:rPr lang="en-US" sz="4500" b="1" dirty="0" smtClean="0">
                <a:solidFill>
                  <a:schemeClr val="bg1"/>
                </a:solidFill>
              </a:rPr>
              <a:t>Real-time</a:t>
            </a:r>
            <a:r>
              <a:rPr lang="en-US" sz="4500" dirty="0" smtClean="0">
                <a:solidFill>
                  <a:schemeClr val="bg1"/>
                </a:solidFill>
              </a:rPr>
              <a:t> </a:t>
            </a:r>
            <a:r>
              <a:rPr lang="en-US" sz="4500" dirty="0" smtClean="0">
                <a:solidFill>
                  <a:srgbClr val="FF0000"/>
                </a:solidFill>
              </a:rPr>
              <a:t>Fake</a:t>
            </a:r>
            <a:r>
              <a:rPr lang="en-US" sz="4500" dirty="0" smtClean="0">
                <a:solidFill>
                  <a:schemeClr val="bg1"/>
                </a:solidFill>
              </a:rPr>
              <a:t> </a:t>
            </a:r>
            <a:r>
              <a:rPr lang="en-US" sz="4500" dirty="0" smtClean="0">
                <a:solidFill>
                  <a:srgbClr val="FF0000"/>
                </a:solidFill>
              </a:rPr>
              <a:t>News</a:t>
            </a:r>
            <a:r>
              <a:rPr lang="en-US" sz="4500" dirty="0" smtClean="0">
                <a:solidFill>
                  <a:schemeClr val="bg1"/>
                </a:solidFill>
              </a:rPr>
              <a:t> </a:t>
            </a:r>
            <a:r>
              <a:rPr lang="en-US" sz="4500" b="1" dirty="0" smtClean="0">
                <a:solidFill>
                  <a:schemeClr val="bg1"/>
                </a:solidFill>
              </a:rPr>
              <a:t>detection</a:t>
            </a:r>
            <a:r>
              <a:rPr lang="en-US" sz="4500" dirty="0" smtClean="0">
                <a:solidFill>
                  <a:schemeClr val="bg1"/>
                </a:solidFill>
              </a:rPr>
              <a:t/>
            </a:r>
            <a:br>
              <a:rPr lang="en-US" sz="4500" dirty="0" smtClean="0">
                <a:solidFill>
                  <a:schemeClr val="bg1"/>
                </a:solidFill>
              </a:rPr>
            </a:br>
            <a:endParaRPr lang="en-US" sz="4500" dirty="0" smtClean="0">
              <a:solidFill>
                <a:schemeClr val="bg1"/>
              </a:solidFill>
            </a:endParaRPr>
          </a:p>
          <a:p>
            <a:r>
              <a:rPr lang="en-US" sz="4500" dirty="0" smtClean="0">
                <a:solidFill>
                  <a:srgbClr val="00B050"/>
                </a:solidFill>
              </a:rPr>
              <a:t>Protecting Our Society </a:t>
            </a:r>
          </a:p>
          <a:p>
            <a:r>
              <a:rPr lang="en-US" sz="4000" dirty="0" smtClean="0">
                <a:solidFill>
                  <a:schemeClr val="bg1"/>
                </a:solidFill>
              </a:rPr>
              <a:t>from </a:t>
            </a:r>
            <a:r>
              <a:rPr lang="en-US" sz="4000" b="1" dirty="0" smtClean="0">
                <a:solidFill>
                  <a:schemeClr val="bg1"/>
                </a:solidFill>
              </a:rPr>
              <a:t>manipulation</a:t>
            </a:r>
            <a:r>
              <a:rPr lang="en-US" sz="4000" dirty="0" smtClean="0">
                <a:solidFill>
                  <a:schemeClr val="bg1"/>
                </a:solidFill>
              </a:rPr>
              <a:t> using machine learning algorithms to detect news and news site that are fake! </a:t>
            </a:r>
            <a:endParaRPr lang="he-IL" sz="4000" b="1" dirty="0">
              <a:solidFill>
                <a:schemeClr val="bg1"/>
              </a:solidFill>
            </a:endParaRPr>
          </a:p>
        </p:txBody>
      </p:sp>
    </p:spTree>
    <p:extLst>
      <p:ext uri="{BB962C8B-B14F-4D97-AF65-F5344CB8AC3E}">
        <p14:creationId xmlns:p14="http://schemas.microsoft.com/office/powerpoint/2010/main" val="489449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bg1"/>
                </a:solidFill>
              </a:rPr>
              <a:t>Prior work</a:t>
            </a:r>
            <a:endParaRPr lang="he-IL" dirty="0">
              <a:solidFill>
                <a:schemeClr val="bg1"/>
              </a:solidFill>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416050"/>
            <a:ext cx="7802591" cy="4496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102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24" y="120650"/>
            <a:ext cx="8458200" cy="608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3661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0"/>
            <a:ext cx="7620000" cy="633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5230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7300" y="425450"/>
            <a:ext cx="7374203"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1210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8963"/>
            <a:ext cx="9829800" cy="5207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76097">
            <a:off x="-486027" y="435761"/>
            <a:ext cx="7937500" cy="1841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697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7" y="2681297"/>
            <a:ext cx="5686425" cy="314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09310"/>
            <a:ext cx="9144000" cy="220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944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700" y="162783"/>
            <a:ext cx="8846820" cy="1056217"/>
          </a:xfrm>
        </p:spPr>
        <p:txBody>
          <a:bodyPr/>
          <a:lstStyle/>
          <a:p>
            <a:r>
              <a:rPr lang="en-US" dirty="0" smtClean="0">
                <a:solidFill>
                  <a:schemeClr val="bg1"/>
                </a:solidFill>
              </a:rPr>
              <a:t>The Business</a:t>
            </a:r>
            <a:endParaRPr lang="he-IL" b="1" dirty="0">
              <a:solidFill>
                <a:schemeClr val="bg1"/>
              </a:solidFill>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049" t="8978" r="15213" b="2954"/>
          <a:stretch/>
        </p:blipFill>
        <p:spPr bwMode="auto">
          <a:xfrm>
            <a:off x="6395097" y="577850"/>
            <a:ext cx="3097506" cy="2818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95300" y="1797050"/>
            <a:ext cx="4532555" cy="4182325"/>
          </a:xfrm>
        </p:spPr>
        <p:txBody>
          <a:bodyPr>
            <a:normAutofit/>
          </a:bodyPr>
          <a:lstStyle/>
          <a:p>
            <a:pPr>
              <a:buFont typeface="Wingdings" panose="05000000000000000000" pitchFamily="2" charset="2"/>
              <a:buChar char="ü"/>
            </a:pPr>
            <a:r>
              <a:rPr lang="en-US" sz="2400" b="1" dirty="0" smtClean="0">
                <a:solidFill>
                  <a:schemeClr val="bg1"/>
                </a:solidFill>
              </a:rPr>
              <a:t>Website</a:t>
            </a:r>
            <a:r>
              <a:rPr lang="en-US" sz="2000" dirty="0" smtClean="0">
                <a:solidFill>
                  <a:schemeClr val="bg1"/>
                </a:solidFill>
              </a:rPr>
              <a:t> – The </a:t>
            </a:r>
            <a:r>
              <a:rPr lang="en-US" sz="2000" b="1" dirty="0" err="1" smtClean="0">
                <a:solidFill>
                  <a:schemeClr val="bg1"/>
                </a:solidFill>
              </a:rPr>
              <a:t>FakeWatch</a:t>
            </a:r>
            <a:r>
              <a:rPr lang="en-US" sz="2000" b="1" dirty="0" smtClean="0">
                <a:solidFill>
                  <a:schemeClr val="bg1"/>
                </a:solidFill>
              </a:rPr>
              <a:t> barometer</a:t>
            </a:r>
            <a:r>
              <a:rPr lang="en-US" sz="2000" dirty="0" smtClean="0">
                <a:solidFill>
                  <a:schemeClr val="bg1"/>
                </a:solidFill>
              </a:rPr>
              <a:t>. Online live warnings  about new fake </a:t>
            </a:r>
            <a:r>
              <a:rPr lang="en-US" sz="2000" dirty="0" smtClean="0">
                <a:solidFill>
                  <a:schemeClr val="bg1"/>
                </a:solidFill>
              </a:rPr>
              <a:t>headlines. </a:t>
            </a:r>
          </a:p>
          <a:p>
            <a:pPr>
              <a:buFont typeface="Wingdings" panose="05000000000000000000" pitchFamily="2" charset="2"/>
              <a:buChar char="ü"/>
            </a:pPr>
            <a:r>
              <a:rPr lang="en-US" sz="1600" dirty="0" smtClean="0">
                <a:solidFill>
                  <a:schemeClr val="bg1"/>
                </a:solidFill>
              </a:rPr>
              <a:t>(Fake news travel 6 times faster then the truth) </a:t>
            </a:r>
            <a:endParaRPr lang="en-US" sz="2000" dirty="0" smtClean="0">
              <a:solidFill>
                <a:schemeClr val="bg1"/>
              </a:solidFill>
            </a:endParaRPr>
          </a:p>
          <a:p>
            <a:pPr>
              <a:buFont typeface="Wingdings" panose="05000000000000000000" pitchFamily="2" charset="2"/>
              <a:buChar char="ü"/>
            </a:pPr>
            <a:endParaRPr lang="en-US" sz="2000" b="1" dirty="0" smtClean="0">
              <a:solidFill>
                <a:schemeClr val="bg1"/>
              </a:solidFill>
            </a:endParaRPr>
          </a:p>
          <a:p>
            <a:pPr>
              <a:buFont typeface="Wingdings" panose="05000000000000000000" pitchFamily="2" charset="2"/>
              <a:buChar char="ü"/>
            </a:pPr>
            <a:r>
              <a:rPr lang="en-US" sz="2400" b="1" dirty="0" smtClean="0">
                <a:solidFill>
                  <a:schemeClr val="bg1"/>
                </a:solidFill>
              </a:rPr>
              <a:t>Site Grading </a:t>
            </a:r>
            <a:r>
              <a:rPr lang="en-US" sz="2000" dirty="0" smtClean="0">
                <a:solidFill>
                  <a:schemeClr val="bg1"/>
                </a:solidFill>
              </a:rPr>
              <a:t>Algorithm</a:t>
            </a:r>
          </a:p>
          <a:p>
            <a:pPr>
              <a:buFont typeface="Wingdings" panose="05000000000000000000" pitchFamily="2" charset="2"/>
              <a:buChar char="ü"/>
            </a:pPr>
            <a:endParaRPr lang="en-US" sz="2400" b="1" dirty="0" smtClean="0">
              <a:solidFill>
                <a:schemeClr val="bg1"/>
              </a:solidFill>
            </a:endParaRPr>
          </a:p>
          <a:p>
            <a:pPr>
              <a:buFont typeface="Wingdings" panose="05000000000000000000" pitchFamily="2" charset="2"/>
              <a:buChar char="ü"/>
            </a:pPr>
            <a:r>
              <a:rPr lang="en-US" sz="2400" b="1" dirty="0">
                <a:solidFill>
                  <a:schemeClr val="bg1"/>
                </a:solidFill>
              </a:rPr>
              <a:t>C</a:t>
            </a:r>
            <a:r>
              <a:rPr lang="en-US" sz="2400" b="1" dirty="0" smtClean="0">
                <a:solidFill>
                  <a:schemeClr val="bg1"/>
                </a:solidFill>
              </a:rPr>
              <a:t>hrome Extension</a:t>
            </a:r>
            <a:r>
              <a:rPr lang="en-US" sz="2000" dirty="0" smtClean="0">
                <a:solidFill>
                  <a:schemeClr val="bg1"/>
                </a:solidFill>
              </a:rPr>
              <a:t>– Fake detector, the </a:t>
            </a:r>
            <a:r>
              <a:rPr lang="en-US" sz="2000" b="1" dirty="0" err="1" smtClean="0">
                <a:solidFill>
                  <a:schemeClr val="bg1"/>
                </a:solidFill>
              </a:rPr>
              <a:t>FakeWatch</a:t>
            </a:r>
            <a:r>
              <a:rPr lang="en-US" sz="2000" b="1" dirty="0" smtClean="0">
                <a:solidFill>
                  <a:schemeClr val="bg1"/>
                </a:solidFill>
              </a:rPr>
              <a:t> Alarm</a:t>
            </a:r>
            <a:endParaRPr lang="he-IL" sz="2000" dirty="0">
              <a:solidFill>
                <a:schemeClr val="bg1"/>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5097" y="3571866"/>
            <a:ext cx="3097506" cy="203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210300" y="349250"/>
            <a:ext cx="3467100" cy="5395757"/>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 y="20066"/>
            <a:ext cx="1395319" cy="1341652"/>
          </a:xfrm>
          <a:prstGeom prst="rect">
            <a:avLst/>
          </a:prstGeom>
        </p:spPr>
      </p:pic>
    </p:spTree>
    <p:extLst>
      <p:ext uri="{BB962C8B-B14F-4D97-AF65-F5344CB8AC3E}">
        <p14:creationId xmlns:p14="http://schemas.microsoft.com/office/powerpoint/2010/main" val="237916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smtClean="0"/>
              <a:t>בעלי עניין</a:t>
            </a:r>
            <a:endParaRPr lang="he-IL" dirty="0"/>
          </a:p>
        </p:txBody>
      </p:sp>
      <p:graphicFrame>
        <p:nvGraphicFramePr>
          <p:cNvPr id="7" name="Diagram 6"/>
          <p:cNvGraphicFramePr/>
          <p:nvPr>
            <p:extLst>
              <p:ext uri="{D42A27DB-BD31-4B8C-83A1-F6EECF244321}">
                <p14:modId xmlns:p14="http://schemas.microsoft.com/office/powerpoint/2010/main" val="2137479792"/>
              </p:ext>
            </p:extLst>
          </p:nvPr>
        </p:nvGraphicFramePr>
        <p:xfrm>
          <a:off x="761682" y="332186"/>
          <a:ext cx="83058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50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100" y="3625850"/>
            <a:ext cx="1203325" cy="2497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1" name="Title 1"/>
          <p:cNvSpPr txBox="1">
            <a:spLocks/>
          </p:cNvSpPr>
          <p:nvPr/>
        </p:nvSpPr>
        <p:spPr>
          <a:xfrm>
            <a:off x="342900" y="120650"/>
            <a:ext cx="8846820" cy="1056217"/>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solidFill>
              </a:rPr>
              <a:t>Who might be </a:t>
            </a:r>
            <a:r>
              <a:rPr lang="en-US" sz="4000" b="1" dirty="0" smtClean="0">
                <a:solidFill>
                  <a:schemeClr val="bg1"/>
                </a:solidFill>
              </a:rPr>
              <a:t>interested</a:t>
            </a:r>
            <a:r>
              <a:rPr lang="en-US" sz="4000" dirty="0" smtClean="0">
                <a:solidFill>
                  <a:schemeClr val="bg1"/>
                </a:solidFill>
              </a:rPr>
              <a:t> in using this kind of protective technology? </a:t>
            </a:r>
            <a:endParaRPr lang="he-IL" sz="4000" dirty="0">
              <a:solidFill>
                <a:schemeClr val="bg1"/>
              </a:solidFill>
            </a:endParaRPr>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0937" y="4616450"/>
            <a:ext cx="1147763" cy="1147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14900" y="4598749"/>
            <a:ext cx="1524000" cy="54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1500" y="4257277"/>
            <a:ext cx="2411098" cy="1506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856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Our raw data  </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125" y="2406650"/>
            <a:ext cx="8845550" cy="1954520"/>
          </a:xfrm>
        </p:spPr>
      </p:pic>
    </p:spTree>
    <p:extLst>
      <p:ext uri="{BB962C8B-B14F-4D97-AF65-F5344CB8AC3E}">
        <p14:creationId xmlns:p14="http://schemas.microsoft.com/office/powerpoint/2010/main" val="3361824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66900" y="1492250"/>
            <a:ext cx="5211488" cy="4002458"/>
          </a:xfrm>
          <a:prstGeom prst="rect">
            <a:avLst/>
          </a:prstGeom>
        </p:spPr>
      </p:pic>
      <p:sp>
        <p:nvSpPr>
          <p:cNvPr id="5" name="Rectangle 4"/>
          <p:cNvSpPr/>
          <p:nvPr/>
        </p:nvSpPr>
        <p:spPr>
          <a:xfrm>
            <a:off x="2771613" y="4954663"/>
            <a:ext cx="1743995"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t>Fake – 53.3%</a:t>
            </a:r>
            <a:endParaRPr lang="he-IL" sz="2000" dirty="0"/>
          </a:p>
        </p:txBody>
      </p:sp>
      <p:sp>
        <p:nvSpPr>
          <p:cNvPr id="8" name="Rectangle 7"/>
          <p:cNvSpPr/>
          <p:nvPr/>
        </p:nvSpPr>
        <p:spPr>
          <a:xfrm>
            <a:off x="4991100" y="4954662"/>
            <a:ext cx="1647376"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t>Real – 46.7%</a:t>
            </a:r>
            <a:endParaRPr lang="he-IL" sz="2000" dirty="0"/>
          </a:p>
        </p:txBody>
      </p:sp>
      <p:sp>
        <p:nvSpPr>
          <p:cNvPr id="10" name="Rectangle 9"/>
          <p:cNvSpPr/>
          <p:nvPr/>
        </p:nvSpPr>
        <p:spPr>
          <a:xfrm>
            <a:off x="3162300" y="757270"/>
            <a:ext cx="2839323" cy="402821"/>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3200" dirty="0" smtClean="0"/>
              <a:t>Among 4009 News </a:t>
            </a:r>
            <a:r>
              <a:rPr lang="en-US" sz="3200" dirty="0"/>
              <a:t>Articles</a:t>
            </a:r>
            <a:endParaRPr lang="he-IL" sz="3200" dirty="0"/>
          </a:p>
        </p:txBody>
      </p:sp>
      <p:sp>
        <p:nvSpPr>
          <p:cNvPr id="12" name="Rectangle 11"/>
          <p:cNvSpPr/>
          <p:nvPr/>
        </p:nvSpPr>
        <p:spPr>
          <a:xfrm>
            <a:off x="3162300" y="1753314"/>
            <a:ext cx="926576" cy="368602"/>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2700" dirty="0">
                <a:solidFill>
                  <a:srgbClr val="BC4244"/>
                </a:solidFill>
              </a:rPr>
              <a:t>2137</a:t>
            </a:r>
            <a:endParaRPr lang="he-IL" sz="2400" dirty="0">
              <a:solidFill>
                <a:srgbClr val="BC4244"/>
              </a:solidFill>
            </a:endParaRPr>
          </a:p>
        </p:txBody>
      </p:sp>
      <p:sp>
        <p:nvSpPr>
          <p:cNvPr id="13" name="Rectangle 12"/>
          <p:cNvSpPr/>
          <p:nvPr/>
        </p:nvSpPr>
        <p:spPr>
          <a:xfrm>
            <a:off x="5451348" y="2141474"/>
            <a:ext cx="926576" cy="368602"/>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2700" dirty="0">
                <a:solidFill>
                  <a:srgbClr val="517B9E"/>
                </a:solidFill>
                <a:effectLst>
                  <a:outerShdw blurRad="38100" dist="38100" dir="2700000" algn="tl">
                    <a:srgbClr val="000000">
                      <a:alpha val="43137"/>
                    </a:srgbClr>
                  </a:outerShdw>
                </a:effectLst>
              </a:rPr>
              <a:t>1872</a:t>
            </a:r>
            <a:endParaRPr lang="he-IL" sz="2700" dirty="0">
              <a:solidFill>
                <a:srgbClr val="517B9E"/>
              </a:solidFill>
              <a:effectLst>
                <a:outerShdw blurRad="38100" dist="38100" dir="2700000" algn="tl">
                  <a:srgbClr val="000000">
                    <a:alpha val="43137"/>
                  </a:srgbClr>
                </a:outerShdw>
              </a:effectLst>
            </a:endParaRPr>
          </a:p>
        </p:txBody>
      </p:sp>
      <p:sp>
        <p:nvSpPr>
          <p:cNvPr id="11" name="Title 1"/>
          <p:cNvSpPr txBox="1">
            <a:spLocks/>
          </p:cNvSpPr>
          <p:nvPr/>
        </p:nvSpPr>
        <p:spPr>
          <a:xfrm>
            <a:off x="495300" y="174535"/>
            <a:ext cx="8846820" cy="105621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he-IL" dirty="0">
              <a:solidFill>
                <a:schemeClr val="bg1"/>
              </a:solidFill>
            </a:endParaRPr>
          </a:p>
        </p:txBody>
      </p:sp>
      <p:pic>
        <p:nvPicPr>
          <p:cNvPr id="3" name="Picture 2"/>
          <p:cNvPicPr>
            <a:picLocks noChangeAspect="1"/>
          </p:cNvPicPr>
          <p:nvPr/>
        </p:nvPicPr>
        <p:blipFill>
          <a:blip r:embed="rId3"/>
          <a:stretch>
            <a:fillRect/>
          </a:stretch>
        </p:blipFill>
        <p:spPr>
          <a:xfrm>
            <a:off x="7210424" y="2954300"/>
            <a:ext cx="2619377" cy="1152525"/>
          </a:xfrm>
          <a:prstGeom prst="rect">
            <a:avLst/>
          </a:prstGeom>
          <a:ln>
            <a:solidFill>
              <a:schemeClr val="tx1"/>
            </a:solidFill>
          </a:ln>
        </p:spPr>
      </p:pic>
      <p:sp>
        <p:nvSpPr>
          <p:cNvPr id="14" name="Rectangle 13"/>
          <p:cNvSpPr/>
          <p:nvPr/>
        </p:nvSpPr>
        <p:spPr>
          <a:xfrm>
            <a:off x="7210424" y="2533190"/>
            <a:ext cx="2619375" cy="402821"/>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dirty="0" smtClean="0"/>
              <a:t>Body Null Values to “NO”</a:t>
            </a:r>
            <a:endParaRPr lang="he-IL" dirty="0"/>
          </a:p>
        </p:txBody>
      </p:sp>
    </p:spTree>
    <p:extLst>
      <p:ext uri="{BB962C8B-B14F-4D97-AF65-F5344CB8AC3E}">
        <p14:creationId xmlns:p14="http://schemas.microsoft.com/office/powerpoint/2010/main" val="3919585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799" y="1"/>
            <a:ext cx="8478203" cy="1224918"/>
          </a:xfrm>
        </p:spPr>
        <p:txBody>
          <a:bodyPr/>
          <a:lstStyle/>
          <a:p>
            <a:r>
              <a:rPr lang="en-US" dirty="0" smtClean="0"/>
              <a:t>Our Data</a:t>
            </a:r>
            <a:endParaRPr lang="he-IL" dirty="0"/>
          </a:p>
        </p:txBody>
      </p:sp>
      <p:pic>
        <p:nvPicPr>
          <p:cNvPr id="4" name="Picture 3"/>
          <p:cNvPicPr>
            <a:picLocks noChangeAspect="1"/>
          </p:cNvPicPr>
          <p:nvPr/>
        </p:nvPicPr>
        <p:blipFill>
          <a:blip r:embed="rId2"/>
          <a:stretch>
            <a:fillRect/>
          </a:stretch>
        </p:blipFill>
        <p:spPr>
          <a:xfrm>
            <a:off x="845894" y="725816"/>
            <a:ext cx="8031406" cy="5406667"/>
          </a:xfrm>
          <a:prstGeom prst="rect">
            <a:avLst/>
          </a:prstGeom>
        </p:spPr>
      </p:pic>
      <p:sp>
        <p:nvSpPr>
          <p:cNvPr id="5" name="Rectangle 4"/>
          <p:cNvSpPr/>
          <p:nvPr/>
        </p:nvSpPr>
        <p:spPr>
          <a:xfrm>
            <a:off x="845894" y="654050"/>
            <a:ext cx="2778561"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dirty="0"/>
              <a:t>URL - Site</a:t>
            </a:r>
            <a:endParaRPr lang="he-IL" dirty="0"/>
          </a:p>
        </p:txBody>
      </p:sp>
      <p:sp>
        <p:nvSpPr>
          <p:cNvPr id="6" name="Rectangle 5"/>
          <p:cNvSpPr/>
          <p:nvPr/>
        </p:nvSpPr>
        <p:spPr>
          <a:xfrm>
            <a:off x="3624456" y="654050"/>
            <a:ext cx="1528227"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dirty="0"/>
              <a:t>Headline</a:t>
            </a:r>
            <a:endParaRPr lang="he-IL" dirty="0"/>
          </a:p>
        </p:txBody>
      </p:sp>
      <p:sp>
        <p:nvSpPr>
          <p:cNvPr id="7" name="Rectangle 6"/>
          <p:cNvSpPr/>
          <p:nvPr/>
        </p:nvSpPr>
        <p:spPr>
          <a:xfrm>
            <a:off x="5152683" y="654050"/>
            <a:ext cx="1528227"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dirty="0"/>
              <a:t>Body</a:t>
            </a:r>
            <a:endParaRPr lang="he-IL" dirty="0"/>
          </a:p>
        </p:txBody>
      </p:sp>
      <p:sp>
        <p:nvSpPr>
          <p:cNvPr id="8" name="Rectangle 7"/>
          <p:cNvSpPr/>
          <p:nvPr/>
        </p:nvSpPr>
        <p:spPr>
          <a:xfrm>
            <a:off x="6558899" y="654049"/>
            <a:ext cx="667257"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1600" dirty="0" smtClean="0"/>
              <a:t>Fake?</a:t>
            </a:r>
          </a:p>
          <a:p>
            <a:pPr algn="ctr"/>
            <a:r>
              <a:rPr lang="en-US" sz="900" dirty="0"/>
              <a:t>(0=y, 1=n)</a:t>
            </a:r>
            <a:endParaRPr lang="he-IL" sz="900" dirty="0"/>
          </a:p>
        </p:txBody>
      </p:sp>
      <p:sp>
        <p:nvSpPr>
          <p:cNvPr id="9" name="Rectangle 8"/>
          <p:cNvSpPr/>
          <p:nvPr/>
        </p:nvSpPr>
        <p:spPr>
          <a:xfrm>
            <a:off x="7226156" y="654049"/>
            <a:ext cx="1090493"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1400" dirty="0" err="1" smtClean="0"/>
              <a:t>Head&amp;Body</a:t>
            </a:r>
            <a:r>
              <a:rPr lang="en-US" sz="1400" dirty="0" smtClean="0"/>
              <a:t> Length</a:t>
            </a:r>
            <a:endParaRPr lang="he-IL" sz="1400" dirty="0"/>
          </a:p>
        </p:txBody>
      </p:sp>
      <p:sp>
        <p:nvSpPr>
          <p:cNvPr id="10" name="Rectangle 9"/>
          <p:cNvSpPr/>
          <p:nvPr/>
        </p:nvSpPr>
        <p:spPr>
          <a:xfrm>
            <a:off x="8246475" y="654049"/>
            <a:ext cx="737431"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1400" dirty="0" smtClean="0"/>
              <a:t>“!” in Head</a:t>
            </a:r>
            <a:endParaRPr lang="he-IL" sz="1400" dirty="0"/>
          </a:p>
        </p:txBody>
      </p:sp>
      <p:sp>
        <p:nvSpPr>
          <p:cNvPr id="11" name="Title 1"/>
          <p:cNvSpPr txBox="1">
            <a:spLocks/>
          </p:cNvSpPr>
          <p:nvPr/>
        </p:nvSpPr>
        <p:spPr>
          <a:xfrm>
            <a:off x="307182" y="-103343"/>
            <a:ext cx="8846820" cy="105621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solidFill>
              </a:rPr>
              <a:t>Data after </a:t>
            </a:r>
            <a:r>
              <a:rPr lang="en-US" sz="4000" dirty="0" smtClean="0">
                <a:solidFill>
                  <a:schemeClr val="bg1"/>
                </a:solidFill>
              </a:rPr>
              <a:t>primary processing</a:t>
            </a:r>
            <a:endParaRPr lang="he-IL" sz="4000" dirty="0">
              <a:solidFill>
                <a:schemeClr val="bg1"/>
              </a:solidFill>
            </a:endParaRPr>
          </a:p>
        </p:txBody>
      </p:sp>
      <p:pic>
        <p:nvPicPr>
          <p:cNvPr id="3" name="Picture 2"/>
          <p:cNvPicPr>
            <a:picLocks noChangeAspect="1"/>
          </p:cNvPicPr>
          <p:nvPr/>
        </p:nvPicPr>
        <p:blipFill>
          <a:blip r:embed="rId3"/>
          <a:stretch>
            <a:fillRect/>
          </a:stretch>
        </p:blipFill>
        <p:spPr>
          <a:xfrm>
            <a:off x="7320438" y="4959967"/>
            <a:ext cx="1534002" cy="1137718"/>
          </a:xfrm>
          <a:prstGeom prst="rect">
            <a:avLst/>
          </a:prstGeom>
        </p:spPr>
      </p:pic>
    </p:spTree>
    <p:extLst>
      <p:ext uri="{BB962C8B-B14F-4D97-AF65-F5344CB8AC3E}">
        <p14:creationId xmlns:p14="http://schemas.microsoft.com/office/powerpoint/2010/main" val="2576543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958850"/>
            <a:ext cx="8846820" cy="1056217"/>
          </a:xfrm>
        </p:spPr>
        <p:txBody>
          <a:bodyPr>
            <a:normAutofit fontScale="90000"/>
          </a:bodyPr>
          <a:lstStyle/>
          <a:p>
            <a:r>
              <a:rPr lang="en-US" dirty="0" smtClean="0">
                <a:solidFill>
                  <a:schemeClr val="bg1"/>
                </a:solidFill>
              </a:rPr>
              <a:t>What have we found</a:t>
            </a:r>
            <a:r>
              <a:rPr lang="he-IL" dirty="0">
                <a:solidFill>
                  <a:schemeClr val="bg1"/>
                </a:solidFill>
              </a:rPr>
              <a:t/>
            </a:r>
            <a:br>
              <a:rPr lang="he-IL" dirty="0">
                <a:solidFill>
                  <a:schemeClr val="bg1"/>
                </a:solidFill>
              </a:rPr>
            </a:br>
            <a:endParaRPr lang="en-US" dirty="0"/>
          </a:p>
        </p:txBody>
      </p:sp>
      <p:pic>
        <p:nvPicPr>
          <p:cNvPr id="2050" name="Picture 2" descr="×ª××¦××ª ×ª××× × ×¢×××¨ ××××××ª ×××××ª"/>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1010" b="94646" l="386" r="100000"/>
                    </a14:imgEffect>
                  </a14:imgLayer>
                </a14:imgProps>
              </a:ext>
              <a:ext uri="{28A0092B-C50C-407E-A947-70E740481C1C}">
                <a14:useLocalDpi xmlns:a14="http://schemas.microsoft.com/office/drawing/2010/main" val="0"/>
              </a:ext>
            </a:extLst>
          </a:blip>
          <a:srcRect/>
          <a:stretch>
            <a:fillRect/>
          </a:stretch>
        </p:blipFill>
        <p:spPr bwMode="auto">
          <a:xfrm>
            <a:off x="3271252" y="1477963"/>
            <a:ext cx="3287295" cy="418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15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249519" y="946974"/>
            <a:ext cx="9330763" cy="5390326"/>
          </a:xfrm>
          <a:prstGeom prst="rect">
            <a:avLst/>
          </a:prstGeom>
        </p:spPr>
      </p:pic>
      <p:sp>
        <p:nvSpPr>
          <p:cNvPr id="2" name="Title 1"/>
          <p:cNvSpPr>
            <a:spLocks noGrp="1"/>
          </p:cNvSpPr>
          <p:nvPr>
            <p:ph type="title"/>
          </p:nvPr>
        </p:nvSpPr>
        <p:spPr>
          <a:xfrm>
            <a:off x="675799" y="92075"/>
            <a:ext cx="8478203" cy="1224918"/>
          </a:xfrm>
        </p:spPr>
        <p:txBody>
          <a:bodyPr/>
          <a:lstStyle/>
          <a:p>
            <a:r>
              <a:rPr lang="en-US" dirty="0" smtClean="0"/>
              <a:t>A site is fake or not?</a:t>
            </a:r>
            <a:endParaRPr lang="he-IL" dirty="0"/>
          </a:p>
        </p:txBody>
      </p:sp>
      <p:pic>
        <p:nvPicPr>
          <p:cNvPr id="5" name="Picture 4"/>
          <p:cNvPicPr>
            <a:picLocks noChangeAspect="1"/>
          </p:cNvPicPr>
          <p:nvPr/>
        </p:nvPicPr>
        <p:blipFill>
          <a:blip r:embed="rId3"/>
          <a:stretch>
            <a:fillRect/>
          </a:stretch>
        </p:blipFill>
        <p:spPr>
          <a:xfrm>
            <a:off x="7127196" y="233095"/>
            <a:ext cx="2453084" cy="5999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7495222" y="1316994"/>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7" name="Rectangle 6"/>
          <p:cNvSpPr/>
          <p:nvPr/>
        </p:nvSpPr>
        <p:spPr>
          <a:xfrm>
            <a:off x="7491127" y="2462054"/>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8" name="Rectangle 7"/>
          <p:cNvSpPr/>
          <p:nvPr/>
        </p:nvSpPr>
        <p:spPr>
          <a:xfrm>
            <a:off x="7491127" y="4180166"/>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9" name="Rectangle 8"/>
          <p:cNvSpPr/>
          <p:nvPr/>
        </p:nvSpPr>
        <p:spPr>
          <a:xfrm>
            <a:off x="7491127" y="5302498"/>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10" name="Title 1"/>
          <p:cNvSpPr txBox="1">
            <a:spLocks/>
          </p:cNvSpPr>
          <p:nvPr/>
        </p:nvSpPr>
        <p:spPr>
          <a:xfrm>
            <a:off x="511302" y="4440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rPr>
              <a:t>Site Credibility</a:t>
            </a:r>
            <a:endParaRPr lang="he-IL" sz="3500" dirty="0">
              <a:solidFill>
                <a:schemeClr val="bg1"/>
              </a:solidFill>
            </a:endParaRPr>
          </a:p>
        </p:txBody>
      </p:sp>
      <p:pic>
        <p:nvPicPr>
          <p:cNvPr id="11" name="Picture 10"/>
          <p:cNvPicPr>
            <a:picLocks noChangeAspect="1"/>
          </p:cNvPicPr>
          <p:nvPr/>
        </p:nvPicPr>
        <p:blipFill>
          <a:blip r:embed="rId4"/>
          <a:stretch>
            <a:fillRect/>
          </a:stretch>
        </p:blipFill>
        <p:spPr>
          <a:xfrm>
            <a:off x="273764" y="224479"/>
            <a:ext cx="6296279" cy="6112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51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6" presetClass="emph" presetSubtype="0" repeatCount="indefinite" fill="hold" grpId="0" nodeType="withEffect">
                                  <p:stCondLst>
                                    <p:cond delay="0"/>
                                  </p:stCondLst>
                                  <p:endCondLst>
                                    <p:cond evt="onNext" delay="0">
                                      <p:tgtEl>
                                        <p:sldTgt/>
                                      </p:tgtEl>
                                    </p:cond>
                                  </p:end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0650"/>
            <a:ext cx="993179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6451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Body length </a:t>
            </a:r>
            <a:endParaRPr lang="he-IL" dirty="0">
              <a:solidFill>
                <a:schemeClr val="bg1"/>
              </a:solidFill>
            </a:endParaRPr>
          </a:p>
        </p:txBody>
      </p:sp>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457200" y="1720850"/>
            <a:ext cx="4457700" cy="3068287"/>
          </a:xfrm>
          <a:prstGeom prst="rect">
            <a:avLst/>
          </a:prstGeom>
        </p:spPr>
      </p:pic>
      <p:pic>
        <p:nvPicPr>
          <p:cNvPr id="5" name="Picture 4"/>
          <p:cNvPicPr>
            <a:picLocks noChangeAspect="1"/>
          </p:cNvPicPr>
          <p:nvPr/>
        </p:nvPicPr>
        <p:blipFill>
          <a:blip r:embed="rId3"/>
          <a:stretch>
            <a:fillRect/>
          </a:stretch>
        </p:blipFill>
        <p:spPr>
          <a:xfrm>
            <a:off x="4914900" y="1720849"/>
            <a:ext cx="4428096" cy="3068287"/>
          </a:xfrm>
          <a:prstGeom prst="rect">
            <a:avLst/>
          </a:prstGeom>
        </p:spPr>
      </p:pic>
      <p:sp>
        <p:nvSpPr>
          <p:cNvPr id="6" name="Rectangle 5"/>
          <p:cNvSpPr/>
          <p:nvPr/>
        </p:nvSpPr>
        <p:spPr>
          <a:xfrm>
            <a:off x="990519" y="4461158"/>
            <a:ext cx="3501553" cy="655956"/>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smtClean="0">
                <a:effectLst>
                  <a:outerShdw blurRad="38100" dist="38100" dir="2700000" algn="tl">
                    <a:srgbClr val="000000">
                      <a:alpha val="43137"/>
                    </a:srgbClr>
                  </a:outerShdw>
                </a:effectLst>
              </a:rPr>
              <a:t>AVG 3554 words</a:t>
            </a:r>
            <a:endParaRPr lang="he-IL" sz="3600" dirty="0">
              <a:effectLst>
                <a:outerShdw blurRad="38100" dist="38100" dir="2700000" algn="tl">
                  <a:srgbClr val="000000">
                    <a:alpha val="43137"/>
                  </a:srgbClr>
                </a:outerShdw>
              </a:effectLst>
            </a:endParaRPr>
          </a:p>
        </p:txBody>
      </p:sp>
      <p:sp>
        <p:nvSpPr>
          <p:cNvPr id="7" name="Rectangle 6"/>
          <p:cNvSpPr/>
          <p:nvPr/>
        </p:nvSpPr>
        <p:spPr>
          <a:xfrm>
            <a:off x="5426529" y="4461158"/>
            <a:ext cx="3501553"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smtClean="0">
                <a:effectLst>
                  <a:outerShdw blurRad="38100" dist="38100" dir="2700000" algn="tl">
                    <a:srgbClr val="000000">
                      <a:alpha val="43137"/>
                    </a:srgbClr>
                  </a:outerShdw>
                </a:effectLst>
              </a:rPr>
              <a:t>AVG 2375 words</a:t>
            </a:r>
            <a:endParaRPr lang="he-IL" sz="3600" dirty="0">
              <a:effectLst>
                <a:outerShdw blurRad="38100" dist="38100" dir="2700000" algn="tl">
                  <a:srgbClr val="000000">
                    <a:alpha val="43137"/>
                  </a:srgbClr>
                </a:outerShdw>
              </a:effectLst>
            </a:endParaRPr>
          </a:p>
        </p:txBody>
      </p:sp>
      <p:sp>
        <p:nvSpPr>
          <p:cNvPr id="8" name="Rectangle 7"/>
          <p:cNvSpPr/>
          <p:nvPr/>
        </p:nvSpPr>
        <p:spPr>
          <a:xfrm>
            <a:off x="451866" y="1146015"/>
            <a:ext cx="8915400"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smtClean="0">
                <a:effectLst>
                  <a:outerShdw blurRad="38100" dist="38100" dir="2700000" algn="tl">
                    <a:srgbClr val="000000">
                      <a:alpha val="43137"/>
                    </a:srgbClr>
                  </a:outerShdw>
                </a:effectLst>
              </a:rPr>
              <a:t>Fake News have shorter body text</a:t>
            </a:r>
            <a:endParaRPr lang="he-IL"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523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2486" y="115941"/>
            <a:ext cx="8478203" cy="1224918"/>
          </a:xfrm>
        </p:spPr>
        <p:txBody>
          <a:bodyPr/>
          <a:lstStyle/>
          <a:p>
            <a:r>
              <a:rPr lang="en-US" dirty="0" smtClean="0"/>
              <a:t>Head &amp; Body Length</a:t>
            </a:r>
            <a:endParaRPr lang="he-IL" dirty="0"/>
          </a:p>
        </p:txBody>
      </p:sp>
      <p:sp>
        <p:nvSpPr>
          <p:cNvPr id="10" name="Title 1"/>
          <p:cNvSpPr txBox="1">
            <a:spLocks/>
          </p:cNvSpPr>
          <p:nvPr/>
        </p:nvSpPr>
        <p:spPr>
          <a:xfrm>
            <a:off x="511302" y="4440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smtClean="0">
                <a:solidFill>
                  <a:schemeClr val="bg1"/>
                </a:solidFill>
                <a:latin typeface="+mn-lt"/>
              </a:rPr>
              <a:t>Header &amp; Body Length</a:t>
            </a:r>
            <a:br>
              <a:rPr lang="en-US" sz="3500" dirty="0" smtClean="0">
                <a:solidFill>
                  <a:schemeClr val="bg1"/>
                </a:solidFill>
                <a:latin typeface="+mn-lt"/>
              </a:rPr>
            </a:br>
            <a:endParaRPr lang="he-IL" sz="3500" dirty="0">
              <a:solidFill>
                <a:schemeClr val="bg1"/>
              </a:solidFill>
              <a:latin typeface="+mn-lt"/>
            </a:endParaRPr>
          </a:p>
        </p:txBody>
      </p:sp>
      <p:grpSp>
        <p:nvGrpSpPr>
          <p:cNvPr id="11" name="Group 10"/>
          <p:cNvGrpSpPr/>
          <p:nvPr/>
        </p:nvGrpSpPr>
        <p:grpSpPr>
          <a:xfrm>
            <a:off x="204677" y="1568450"/>
            <a:ext cx="9419270" cy="3298421"/>
            <a:chOff x="204677" y="1568450"/>
            <a:chExt cx="9419270" cy="3298421"/>
          </a:xfrm>
        </p:grpSpPr>
        <p:pic>
          <p:nvPicPr>
            <p:cNvPr id="3" name="Picture 2"/>
            <p:cNvPicPr>
              <a:picLocks noChangeAspect="1"/>
            </p:cNvPicPr>
            <p:nvPr/>
          </p:nvPicPr>
          <p:blipFill>
            <a:blip r:embed="rId2"/>
            <a:stretch>
              <a:fillRect/>
            </a:stretch>
          </p:blipFill>
          <p:spPr>
            <a:xfrm>
              <a:off x="206612" y="1568451"/>
              <a:ext cx="4720998" cy="3102072"/>
            </a:xfrm>
            <a:prstGeom prst="rect">
              <a:avLst/>
            </a:prstGeom>
          </p:spPr>
        </p:pic>
        <p:pic>
          <p:nvPicPr>
            <p:cNvPr id="4" name="Picture 3"/>
            <p:cNvPicPr>
              <a:picLocks noChangeAspect="1"/>
            </p:cNvPicPr>
            <p:nvPr/>
          </p:nvPicPr>
          <p:blipFill>
            <a:blip r:embed="rId3"/>
            <a:stretch>
              <a:fillRect/>
            </a:stretch>
          </p:blipFill>
          <p:spPr>
            <a:xfrm>
              <a:off x="4927610" y="1568450"/>
              <a:ext cx="4684762" cy="3102072"/>
            </a:xfrm>
            <a:prstGeom prst="rect">
              <a:avLst/>
            </a:prstGeom>
          </p:spPr>
        </p:pic>
        <p:sp>
          <p:nvSpPr>
            <p:cNvPr id="7" name="Rectangle 6"/>
            <p:cNvSpPr/>
            <p:nvPr/>
          </p:nvSpPr>
          <p:spPr>
            <a:xfrm>
              <a:off x="204677" y="4464050"/>
              <a:ext cx="4748017"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t>Body Length</a:t>
              </a:r>
              <a:endParaRPr lang="he-IL" sz="2000" dirty="0"/>
            </a:p>
          </p:txBody>
        </p:sp>
        <p:sp>
          <p:nvSpPr>
            <p:cNvPr id="8" name="Rectangle 7"/>
            <p:cNvSpPr/>
            <p:nvPr/>
          </p:nvSpPr>
          <p:spPr>
            <a:xfrm>
              <a:off x="4914900" y="4464050"/>
              <a:ext cx="4709047"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solidFill>
                    <a:schemeClr val="dk1"/>
                  </a:solidFill>
                </a:rPr>
                <a:t>Head Length</a:t>
              </a:r>
              <a:endParaRPr lang="he-IL" sz="2000" dirty="0">
                <a:solidFill>
                  <a:schemeClr val="dk1"/>
                </a:solidFill>
              </a:endParaRPr>
            </a:p>
          </p:txBody>
        </p:sp>
      </p:grpSp>
    </p:spTree>
    <p:extLst>
      <p:ext uri="{BB962C8B-B14F-4D97-AF65-F5344CB8AC3E}">
        <p14:creationId xmlns:p14="http://schemas.microsoft.com/office/powerpoint/2010/main" val="6469440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5162" y="1111250"/>
            <a:ext cx="4959652" cy="4945856"/>
          </a:xfrm>
          <a:prstGeom prst="rect">
            <a:avLst/>
          </a:prstGeom>
        </p:spPr>
      </p:pic>
      <p:sp>
        <p:nvSpPr>
          <p:cNvPr id="5" name="Rectangle 4"/>
          <p:cNvSpPr/>
          <p:nvPr/>
        </p:nvSpPr>
        <p:spPr>
          <a:xfrm>
            <a:off x="278693" y="196850"/>
            <a:ext cx="9052591" cy="655956"/>
          </a:xfrm>
          <a:prstGeom prst="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Predicting Fake News</a:t>
            </a:r>
            <a:endParaRPr lang="he-IL" sz="4400" dirty="0">
              <a:effectLst>
                <a:outerShdw blurRad="38100" dist="38100" dir="2700000" algn="tl">
                  <a:srgbClr val="000000">
                    <a:alpha val="43137"/>
                  </a:srgbClr>
                </a:outerShdw>
              </a:effectLst>
            </a:endParaRPr>
          </a:p>
        </p:txBody>
      </p:sp>
      <p:sp>
        <p:nvSpPr>
          <p:cNvPr id="7" name="Rectangle 6"/>
          <p:cNvSpPr/>
          <p:nvPr/>
        </p:nvSpPr>
        <p:spPr>
          <a:xfrm>
            <a:off x="6168031" y="1106861"/>
            <a:ext cx="1149652" cy="1137575"/>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18379" y="1106861"/>
            <a:ext cx="1149652" cy="1133186"/>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37923" y="3145299"/>
            <a:ext cx="4603675" cy="506412"/>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smtClean="0">
                <a:effectLst>
                  <a:outerShdw blurRad="38100" dist="38100" dir="2700000" algn="tl">
                    <a:srgbClr val="000000">
                      <a:alpha val="43137"/>
                    </a:srgbClr>
                  </a:outerShdw>
                </a:effectLst>
              </a:rPr>
              <a:t>Long body text ~ Real news</a:t>
            </a:r>
            <a:endParaRPr lang="he-IL" sz="2800" dirty="0">
              <a:effectLst>
                <a:outerShdw blurRad="38100" dist="38100" dir="2700000" algn="tl">
                  <a:srgbClr val="000000">
                    <a:alpha val="43137"/>
                  </a:srgbClr>
                </a:outerShdw>
              </a:effectLst>
            </a:endParaRPr>
          </a:p>
        </p:txBody>
      </p:sp>
      <p:sp>
        <p:nvSpPr>
          <p:cNvPr id="12" name="Rectangle 11"/>
          <p:cNvSpPr/>
          <p:nvPr/>
        </p:nvSpPr>
        <p:spPr>
          <a:xfrm>
            <a:off x="3866668" y="1111250"/>
            <a:ext cx="1149652" cy="1133186"/>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537923" y="3910201"/>
            <a:ext cx="4603675" cy="506412"/>
          </a:xfrm>
          <a:prstGeom prst="rect">
            <a:avLst/>
          </a:prstGeom>
          <a:solidFill>
            <a:srgbClr val="FF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smtClean="0">
                <a:effectLst>
                  <a:outerShdw blurRad="38100" dist="38100" dir="2700000" algn="tl">
                    <a:srgbClr val="000000">
                      <a:alpha val="43137"/>
                    </a:srgbClr>
                  </a:outerShdw>
                </a:effectLst>
              </a:rPr>
              <a:t>Longer Header ~ Fake news</a:t>
            </a:r>
            <a:endParaRPr lang="he-IL" sz="2800" dirty="0">
              <a:effectLst>
                <a:outerShdw blurRad="38100" dist="38100" dir="2700000" algn="tl">
                  <a:srgbClr val="000000">
                    <a:alpha val="43137"/>
                  </a:srgbClr>
                </a:outerShdw>
              </a:effectLst>
            </a:endParaRPr>
          </a:p>
        </p:txBody>
      </p:sp>
      <p:sp>
        <p:nvSpPr>
          <p:cNvPr id="14" name="Rectangle 13"/>
          <p:cNvSpPr/>
          <p:nvPr/>
        </p:nvSpPr>
        <p:spPr>
          <a:xfrm>
            <a:off x="2545543" y="2380397"/>
            <a:ext cx="4603675" cy="506412"/>
          </a:xfrm>
          <a:prstGeom prst="rect">
            <a:avLst/>
          </a:prstGeom>
          <a:solidFill>
            <a:srgbClr val="FF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err="1" smtClean="0">
                <a:effectLst>
                  <a:outerShdw blurRad="38100" dist="38100" dir="2700000" algn="tl">
                    <a:srgbClr val="000000">
                      <a:alpha val="43137"/>
                    </a:srgbClr>
                  </a:outerShdw>
                </a:effectLst>
              </a:rPr>
              <a:t>Excla</a:t>
            </a:r>
            <a:r>
              <a:rPr lang="en-US" sz="2800" dirty="0" smtClean="0">
                <a:effectLst>
                  <a:outerShdw blurRad="38100" dist="38100" dir="2700000" algn="tl">
                    <a:srgbClr val="000000">
                      <a:alpha val="43137"/>
                    </a:srgbClr>
                  </a:outerShdw>
                </a:effectLst>
              </a:rPr>
              <a:t> in Head ~ Fake news</a:t>
            </a:r>
            <a:endParaRPr lang="he-IL"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7316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067300" y="1535642"/>
            <a:ext cx="4171046" cy="4147414"/>
          </a:xfrm>
          <a:prstGeom prst="rect">
            <a:avLst/>
          </a:prstGeom>
        </p:spPr>
      </p:pic>
      <p:pic>
        <p:nvPicPr>
          <p:cNvPr id="3" name="Picture 2"/>
          <p:cNvPicPr>
            <a:picLocks noChangeAspect="1"/>
          </p:cNvPicPr>
          <p:nvPr/>
        </p:nvPicPr>
        <p:blipFill>
          <a:blip r:embed="rId3"/>
          <a:stretch>
            <a:fillRect/>
          </a:stretch>
        </p:blipFill>
        <p:spPr>
          <a:xfrm>
            <a:off x="688878" y="1541305"/>
            <a:ext cx="4378422" cy="4141751"/>
          </a:xfrm>
          <a:prstGeom prst="rect">
            <a:avLst/>
          </a:prstGeom>
        </p:spPr>
      </p:pic>
      <p:sp>
        <p:nvSpPr>
          <p:cNvPr id="6" name="TextBox 5"/>
          <p:cNvSpPr txBox="1"/>
          <p:nvPr/>
        </p:nvSpPr>
        <p:spPr>
          <a:xfrm>
            <a:off x="1942922" y="572116"/>
            <a:ext cx="2234744" cy="493852"/>
          </a:xfrm>
          <a:prstGeom prst="rect">
            <a:avLst/>
          </a:prstGeom>
          <a:noFill/>
        </p:spPr>
        <p:txBody>
          <a:bodyPr wrap="square" lIns="77596" tIns="38798" rIns="77596" bIns="38798" rtlCol="1">
            <a:spAutoFit/>
          </a:bodyPr>
          <a:lstStyle/>
          <a:p>
            <a:r>
              <a:rPr lang="en-US" sz="2000" dirty="0"/>
              <a:t>Without “</a:t>
            </a:r>
            <a:r>
              <a:rPr lang="en-US" sz="2700" b="1" dirty="0">
                <a:effectLst>
                  <a:outerShdw blurRad="38100" dist="38100" dir="2700000" algn="tl">
                    <a:srgbClr val="000000">
                      <a:alpha val="43137"/>
                    </a:srgbClr>
                  </a:outerShdw>
                </a:effectLst>
              </a:rPr>
              <a:t>!</a:t>
            </a:r>
            <a:r>
              <a:rPr lang="en-US" sz="2000" dirty="0"/>
              <a:t>” in Text</a:t>
            </a:r>
            <a:endParaRPr lang="he-IL" sz="2000" dirty="0"/>
          </a:p>
        </p:txBody>
      </p:sp>
      <p:sp>
        <p:nvSpPr>
          <p:cNvPr id="7" name="TextBox 6"/>
          <p:cNvSpPr txBox="1"/>
          <p:nvPr/>
        </p:nvSpPr>
        <p:spPr>
          <a:xfrm>
            <a:off x="6149354" y="453551"/>
            <a:ext cx="2234744" cy="493852"/>
          </a:xfrm>
          <a:prstGeom prst="rect">
            <a:avLst/>
          </a:prstGeom>
          <a:noFill/>
        </p:spPr>
        <p:txBody>
          <a:bodyPr wrap="square" lIns="77596" tIns="38798" rIns="77596" bIns="38798" rtlCol="1">
            <a:spAutoFit/>
          </a:bodyPr>
          <a:lstStyle/>
          <a:p>
            <a:r>
              <a:rPr lang="en-US" sz="2000" dirty="0"/>
              <a:t>With “</a:t>
            </a:r>
            <a:r>
              <a:rPr lang="en-US" sz="2700" b="1" dirty="0">
                <a:effectLst>
                  <a:outerShdw blurRad="38100" dist="38100" dir="2700000" algn="tl">
                    <a:srgbClr val="000000">
                      <a:alpha val="43137"/>
                    </a:srgbClr>
                  </a:outerShdw>
                </a:effectLst>
              </a:rPr>
              <a:t>!</a:t>
            </a:r>
            <a:r>
              <a:rPr lang="en-US" sz="2000" dirty="0"/>
              <a:t>” in Text</a:t>
            </a:r>
            <a:endParaRPr lang="he-IL" sz="2000" dirty="0"/>
          </a:p>
        </p:txBody>
      </p:sp>
      <p:sp>
        <p:nvSpPr>
          <p:cNvPr id="11" name="Rectangle 10"/>
          <p:cNvSpPr/>
          <p:nvPr/>
        </p:nvSpPr>
        <p:spPr>
          <a:xfrm>
            <a:off x="688879" y="1319982"/>
            <a:ext cx="4430850"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smtClean="0"/>
              <a:t>Header Without ”!”</a:t>
            </a:r>
            <a:endParaRPr lang="he-IL" sz="2000" dirty="0"/>
          </a:p>
        </p:txBody>
      </p:sp>
      <p:sp>
        <p:nvSpPr>
          <p:cNvPr id="12" name="Rectangle 11"/>
          <p:cNvSpPr/>
          <p:nvPr/>
        </p:nvSpPr>
        <p:spPr>
          <a:xfrm>
            <a:off x="5119728" y="1319981"/>
            <a:ext cx="4118618"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solidFill>
                  <a:schemeClr val="dk1"/>
                </a:solidFill>
              </a:rPr>
              <a:t>Header With ”!”</a:t>
            </a:r>
            <a:endParaRPr lang="he-IL" sz="2000" dirty="0">
              <a:solidFill>
                <a:schemeClr val="dk1"/>
              </a:solidFill>
            </a:endParaRPr>
          </a:p>
        </p:txBody>
      </p:sp>
      <p:sp>
        <p:nvSpPr>
          <p:cNvPr id="13" name="Title 1"/>
          <p:cNvSpPr txBox="1">
            <a:spLocks/>
          </p:cNvSpPr>
          <p:nvPr/>
        </p:nvSpPr>
        <p:spPr>
          <a:xfrm>
            <a:off x="511302" y="4440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a:solidFill>
                  <a:schemeClr val="bg1"/>
                </a:solidFill>
                <a:latin typeface="+mn-lt"/>
              </a:rPr>
              <a:t>“!” in Header</a:t>
            </a:r>
            <a:endParaRPr lang="he-IL" sz="3500" dirty="0">
              <a:solidFill>
                <a:schemeClr val="bg1"/>
              </a:solidFill>
              <a:latin typeface="+mn-lt"/>
            </a:endParaRPr>
          </a:p>
        </p:txBody>
      </p:sp>
      <p:sp>
        <p:nvSpPr>
          <p:cNvPr id="17" name="Rectangle 16"/>
          <p:cNvSpPr/>
          <p:nvPr/>
        </p:nvSpPr>
        <p:spPr>
          <a:xfrm>
            <a:off x="3922169" y="3200592"/>
            <a:ext cx="2532888"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87% Fake</a:t>
            </a:r>
            <a:endParaRPr lang="he-IL" sz="4400" dirty="0">
              <a:effectLst>
                <a:outerShdw blurRad="38100" dist="38100" dir="2700000" algn="tl">
                  <a:srgbClr val="000000">
                    <a:alpha val="43137"/>
                  </a:srgbClr>
                </a:outerShdw>
              </a:effectLst>
            </a:endParaRPr>
          </a:p>
        </p:txBody>
      </p:sp>
      <p:pic>
        <p:nvPicPr>
          <p:cNvPr id="15" name="Picture 14"/>
          <p:cNvPicPr>
            <a:picLocks noChangeAspect="1"/>
          </p:cNvPicPr>
          <p:nvPr/>
        </p:nvPicPr>
        <p:blipFill>
          <a:blip r:embed="rId4"/>
          <a:stretch>
            <a:fillRect/>
          </a:stretch>
        </p:blipFill>
        <p:spPr>
          <a:xfrm>
            <a:off x="2791563" y="1474906"/>
            <a:ext cx="4332807" cy="420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490" y="2025650"/>
            <a:ext cx="4274444" cy="25908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14381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20650"/>
            <a:ext cx="8846820" cy="1056217"/>
          </a:xfrm>
        </p:spPr>
        <p:txBody>
          <a:bodyPr>
            <a:noAutofit/>
          </a:bodyPr>
          <a:lstStyle/>
          <a:p>
            <a:r>
              <a:rPr lang="en-US" sz="3500" dirty="0">
                <a:solidFill>
                  <a:schemeClr val="bg1"/>
                </a:solidFill>
                <a:latin typeface="+mn-lt"/>
              </a:rPr>
              <a:t>More Parameters that </a:t>
            </a:r>
            <a:r>
              <a:rPr lang="en-US" sz="3500" dirty="0" smtClean="0">
                <a:solidFill>
                  <a:schemeClr val="bg1"/>
                </a:solidFill>
                <a:latin typeface="+mn-lt"/>
              </a:rPr>
              <a:t>will </a:t>
            </a:r>
            <a:r>
              <a:rPr lang="en-US" sz="3500" dirty="0">
                <a:solidFill>
                  <a:schemeClr val="bg1"/>
                </a:solidFill>
                <a:latin typeface="+mn-lt"/>
              </a:rPr>
              <a:t>be tested </a:t>
            </a:r>
            <a:endParaRPr lang="he-IL" sz="3500" dirty="0">
              <a:solidFill>
                <a:schemeClr val="bg1"/>
              </a:solidFill>
              <a:latin typeface="+mn-lt"/>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644"/>
          <a:stretch/>
        </p:blipFill>
        <p:spPr bwMode="auto">
          <a:xfrm>
            <a:off x="1935936" y="1263650"/>
            <a:ext cx="5660747" cy="4845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370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chemeClr val="bg1"/>
                </a:solidFill>
                <a:effectLst>
                  <a:outerShdw blurRad="38100" dist="38100" dir="2700000" algn="tl">
                    <a:srgbClr val="000000">
                      <a:alpha val="43137"/>
                    </a:srgbClr>
                  </a:outerShdw>
                </a:effectLst>
                <a:latin typeface="+mn-lt"/>
              </a:rPr>
              <a:t>Frequently Used Words</a:t>
            </a:r>
            <a:br>
              <a:rPr lang="en-US" dirty="0" smtClean="0">
                <a:solidFill>
                  <a:schemeClr val="bg1"/>
                </a:solidFill>
                <a:effectLst>
                  <a:outerShdw blurRad="38100" dist="38100" dir="2700000" algn="tl">
                    <a:srgbClr val="000000">
                      <a:alpha val="43137"/>
                    </a:srgbClr>
                  </a:outerShdw>
                </a:effectLst>
                <a:latin typeface="+mn-lt"/>
              </a:rPr>
            </a:br>
            <a:r>
              <a:rPr lang="en-US" dirty="0" smtClean="0">
                <a:solidFill>
                  <a:schemeClr val="bg1"/>
                </a:solidFill>
                <a:effectLst>
                  <a:outerShdw blurRad="38100" dist="38100" dir="2700000" algn="tl">
                    <a:srgbClr val="000000">
                      <a:alpha val="43137"/>
                    </a:srgbClr>
                  </a:outerShdw>
                </a:effectLst>
                <a:latin typeface="+mn-lt"/>
              </a:rPr>
              <a:t> </a:t>
            </a:r>
            <a:r>
              <a:rPr lang="en-US" sz="2500" dirty="0" smtClean="0">
                <a:solidFill>
                  <a:schemeClr val="bg1"/>
                </a:solidFill>
                <a:effectLst>
                  <a:outerShdw blurRad="38100" dist="38100" dir="2700000" algn="tl">
                    <a:srgbClr val="000000">
                      <a:alpha val="43137"/>
                    </a:srgbClr>
                  </a:outerShdw>
                </a:effectLst>
                <a:latin typeface="+mn-lt"/>
              </a:rPr>
              <a:t>(Taken </a:t>
            </a:r>
            <a:r>
              <a:rPr lang="en-US" sz="2500" dirty="0" smtClean="0">
                <a:solidFill>
                  <a:schemeClr val="bg1"/>
                </a:solidFill>
                <a:effectLst>
                  <a:outerShdw blurRad="38100" dist="38100" dir="2700000" algn="tl">
                    <a:srgbClr val="000000">
                      <a:alpha val="43137"/>
                    </a:srgbClr>
                  </a:outerShdw>
                </a:effectLst>
                <a:latin typeface="+mn-lt"/>
              </a:rPr>
              <a:t>from previous work for our testing)</a:t>
            </a:r>
            <a:endParaRPr lang="he-IL" sz="2500" dirty="0">
              <a:solidFill>
                <a:schemeClr val="bg1"/>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73269" y="1568450"/>
            <a:ext cx="9683262" cy="3561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28040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a:xfrm>
            <a:off x="640080" y="1478706"/>
            <a:ext cx="8846820" cy="4182325"/>
          </a:xfrm>
        </p:spPr>
        <p:txBody>
          <a:bodyPr/>
          <a:lstStyle/>
          <a:p>
            <a:endParaRPr lang="he-IL" dirty="0"/>
          </a:p>
        </p:txBody>
      </p:sp>
      <p:sp>
        <p:nvSpPr>
          <p:cNvPr id="4" name="Title 1"/>
          <p:cNvSpPr txBox="1">
            <a:spLocks/>
          </p:cNvSpPr>
          <p:nvPr/>
        </p:nvSpPr>
        <p:spPr>
          <a:xfrm>
            <a:off x="342900" y="12065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a:solidFill>
                  <a:schemeClr val="bg1"/>
                </a:solidFill>
                <a:latin typeface="+mn-lt"/>
              </a:rPr>
              <a:t>Frequently Used Words</a:t>
            </a:r>
            <a:endParaRPr lang="he-IL" sz="3500" dirty="0">
              <a:solidFill>
                <a:schemeClr val="bg1"/>
              </a:solidFill>
              <a:latin typeface="+mn-lt"/>
            </a:endParaRPr>
          </a:p>
        </p:txBody>
      </p:sp>
      <p:grpSp>
        <p:nvGrpSpPr>
          <p:cNvPr id="5" name="Group 4"/>
          <p:cNvGrpSpPr/>
          <p:nvPr/>
        </p:nvGrpSpPr>
        <p:grpSpPr>
          <a:xfrm>
            <a:off x="404520" y="1433810"/>
            <a:ext cx="9020759" cy="3576355"/>
            <a:chOff x="390701" y="1554058"/>
            <a:chExt cx="9020759" cy="3576355"/>
          </a:xfrm>
        </p:grpSpPr>
        <p:pic>
          <p:nvPicPr>
            <p:cNvPr id="6" name="Picture 5"/>
            <p:cNvPicPr>
              <a:picLocks noChangeAspect="1"/>
            </p:cNvPicPr>
            <p:nvPr/>
          </p:nvPicPr>
          <p:blipFill>
            <a:blip r:embed="rId2"/>
            <a:stretch>
              <a:fillRect/>
            </a:stretch>
          </p:blipFill>
          <p:spPr>
            <a:xfrm>
              <a:off x="5031740" y="2013999"/>
              <a:ext cx="4379720" cy="3073121"/>
            </a:xfrm>
            <a:prstGeom prst="rect">
              <a:avLst/>
            </a:prstGeom>
          </p:spPr>
        </p:pic>
        <p:pic>
          <p:nvPicPr>
            <p:cNvPr id="7" name="Picture 6"/>
            <p:cNvPicPr>
              <a:picLocks noChangeAspect="1"/>
            </p:cNvPicPr>
            <p:nvPr/>
          </p:nvPicPr>
          <p:blipFill>
            <a:blip r:embed="rId3"/>
            <a:stretch>
              <a:fillRect/>
            </a:stretch>
          </p:blipFill>
          <p:spPr>
            <a:xfrm>
              <a:off x="390701" y="2008517"/>
              <a:ext cx="4746992" cy="3121896"/>
            </a:xfrm>
            <a:prstGeom prst="rect">
              <a:avLst/>
            </a:prstGeom>
          </p:spPr>
        </p:pic>
        <p:grpSp>
          <p:nvGrpSpPr>
            <p:cNvPr id="8" name="Group 7"/>
            <p:cNvGrpSpPr/>
            <p:nvPr/>
          </p:nvGrpSpPr>
          <p:grpSpPr>
            <a:xfrm>
              <a:off x="1714500" y="1554058"/>
              <a:ext cx="7696960" cy="3576355"/>
              <a:chOff x="1709679" y="1241915"/>
              <a:chExt cx="7696960" cy="3576355"/>
            </a:xfrm>
          </p:grpSpPr>
          <p:sp>
            <p:nvSpPr>
              <p:cNvPr id="9" name="Rectangle 8"/>
              <p:cNvSpPr/>
              <p:nvPr/>
            </p:nvSpPr>
            <p:spPr>
              <a:xfrm>
                <a:off x="2346146" y="1241915"/>
                <a:ext cx="5122626"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solidFill>
                      <a:schemeClr val="tx1"/>
                    </a:solidFill>
                  </a:rPr>
                  <a:t>“President” in the beginning of heading</a:t>
                </a:r>
              </a:p>
            </p:txBody>
          </p:sp>
          <p:sp>
            <p:nvSpPr>
              <p:cNvPr id="10" name="Rectangle 9"/>
              <p:cNvSpPr/>
              <p:nvPr/>
            </p:nvSpPr>
            <p:spPr>
              <a:xfrm>
                <a:off x="1709679" y="4594692"/>
                <a:ext cx="2145752" cy="180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Without President</a:t>
                </a:r>
                <a:endParaRPr lang="he-IL" dirty="0">
                  <a:solidFill>
                    <a:schemeClr val="tx1"/>
                  </a:solidFill>
                </a:endParaRPr>
              </a:p>
            </p:txBody>
          </p:sp>
          <p:sp>
            <p:nvSpPr>
              <p:cNvPr id="11" name="Rectangle 10"/>
              <p:cNvSpPr/>
              <p:nvPr/>
            </p:nvSpPr>
            <p:spPr>
              <a:xfrm>
                <a:off x="5044851" y="4563152"/>
                <a:ext cx="4361788" cy="255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 President</a:t>
                </a:r>
                <a:endParaRPr lang="he-IL" dirty="0">
                  <a:solidFill>
                    <a:schemeClr val="tx1"/>
                  </a:solidFill>
                </a:endParaRPr>
              </a:p>
            </p:txBody>
          </p:sp>
        </p:grpSp>
      </p:grpSp>
      <p:grpSp>
        <p:nvGrpSpPr>
          <p:cNvPr id="16" name="Group 15"/>
          <p:cNvGrpSpPr/>
          <p:nvPr/>
        </p:nvGrpSpPr>
        <p:grpSpPr>
          <a:xfrm>
            <a:off x="1538804" y="4586201"/>
            <a:ext cx="2785177" cy="180286"/>
            <a:chOff x="1390214" y="4586201"/>
            <a:chExt cx="2785177" cy="180286"/>
          </a:xfrm>
        </p:grpSpPr>
        <p:sp>
          <p:nvSpPr>
            <p:cNvPr id="12" name="Rectangle 11"/>
            <p:cNvSpPr/>
            <p:nvPr/>
          </p:nvSpPr>
          <p:spPr>
            <a:xfrm>
              <a:off x="1390214" y="4586202"/>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13" name="Rectangle 12"/>
            <p:cNvSpPr/>
            <p:nvPr/>
          </p:nvSpPr>
          <p:spPr>
            <a:xfrm>
              <a:off x="3337191" y="4586201"/>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grpSp>
      <p:sp>
        <p:nvSpPr>
          <p:cNvPr id="14" name="Rectangle 13"/>
          <p:cNvSpPr/>
          <p:nvPr/>
        </p:nvSpPr>
        <p:spPr>
          <a:xfrm>
            <a:off x="5934237" y="4518420"/>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15" name="Rectangle 14"/>
          <p:cNvSpPr/>
          <p:nvPr/>
        </p:nvSpPr>
        <p:spPr>
          <a:xfrm>
            <a:off x="7881214" y="4518419"/>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sp>
        <p:nvSpPr>
          <p:cNvPr id="17" name="Rectangle 16"/>
          <p:cNvSpPr/>
          <p:nvPr/>
        </p:nvSpPr>
        <p:spPr>
          <a:xfrm>
            <a:off x="3865931" y="3168650"/>
            <a:ext cx="2532888"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80% </a:t>
            </a:r>
            <a:r>
              <a:rPr lang="en-US" sz="4400" dirty="0" smtClean="0">
                <a:effectLst>
                  <a:outerShdw blurRad="38100" dist="38100" dir="2700000" algn="tl">
                    <a:srgbClr val="000000">
                      <a:alpha val="43137"/>
                    </a:srgbClr>
                  </a:outerShdw>
                </a:effectLst>
              </a:rPr>
              <a:t>Fake</a:t>
            </a:r>
            <a:endParaRPr lang="he-IL"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4563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4" name="Title 1"/>
          <p:cNvSpPr txBox="1">
            <a:spLocks/>
          </p:cNvSpPr>
          <p:nvPr/>
        </p:nvSpPr>
        <p:spPr>
          <a:xfrm>
            <a:off x="342900" y="12065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a:solidFill>
                  <a:schemeClr val="bg1"/>
                </a:solidFill>
                <a:latin typeface="+mn-lt"/>
              </a:rPr>
              <a:t>Frequently Used Words</a:t>
            </a:r>
            <a:endParaRPr lang="he-IL" sz="3500" dirty="0">
              <a:solidFill>
                <a:schemeClr val="bg1"/>
              </a:solidFill>
              <a:latin typeface="+mn-lt"/>
            </a:endParaRPr>
          </a:p>
        </p:txBody>
      </p:sp>
      <p:grpSp>
        <p:nvGrpSpPr>
          <p:cNvPr id="21" name="Group 20"/>
          <p:cNvGrpSpPr/>
          <p:nvPr/>
        </p:nvGrpSpPr>
        <p:grpSpPr>
          <a:xfrm>
            <a:off x="664428" y="1176867"/>
            <a:ext cx="8496336" cy="3517446"/>
            <a:chOff x="518142" y="1252996"/>
            <a:chExt cx="8496336" cy="3517446"/>
          </a:xfrm>
        </p:grpSpPr>
        <p:grpSp>
          <p:nvGrpSpPr>
            <p:cNvPr id="14" name="Group 13"/>
            <p:cNvGrpSpPr/>
            <p:nvPr/>
          </p:nvGrpSpPr>
          <p:grpSpPr>
            <a:xfrm>
              <a:off x="518142" y="1252996"/>
              <a:ext cx="8496336" cy="3517446"/>
              <a:chOff x="533364" y="1248623"/>
              <a:chExt cx="8496336" cy="3517446"/>
            </a:xfrm>
          </p:grpSpPr>
          <p:pic>
            <p:nvPicPr>
              <p:cNvPr id="13" name="Picture 12"/>
              <p:cNvPicPr>
                <a:picLocks noChangeAspect="1"/>
              </p:cNvPicPr>
              <p:nvPr/>
            </p:nvPicPr>
            <p:blipFill>
              <a:blip r:embed="rId2"/>
              <a:stretch>
                <a:fillRect/>
              </a:stretch>
            </p:blipFill>
            <p:spPr>
              <a:xfrm>
                <a:off x="533364" y="1838960"/>
                <a:ext cx="4381536" cy="2873802"/>
              </a:xfrm>
              <a:prstGeom prst="rect">
                <a:avLst/>
              </a:prstGeom>
            </p:spPr>
          </p:pic>
          <p:pic>
            <p:nvPicPr>
              <p:cNvPr id="12" name="Picture 11"/>
              <p:cNvPicPr>
                <a:picLocks noChangeAspect="1"/>
              </p:cNvPicPr>
              <p:nvPr/>
            </p:nvPicPr>
            <p:blipFill>
              <a:blip r:embed="rId3"/>
              <a:stretch>
                <a:fillRect/>
              </a:stretch>
            </p:blipFill>
            <p:spPr>
              <a:xfrm>
                <a:off x="4838700" y="1785653"/>
                <a:ext cx="4191000" cy="2874403"/>
              </a:xfrm>
              <a:prstGeom prst="rect">
                <a:avLst/>
              </a:prstGeom>
            </p:spPr>
          </p:pic>
          <p:grpSp>
            <p:nvGrpSpPr>
              <p:cNvPr id="8" name="Group 7"/>
              <p:cNvGrpSpPr/>
              <p:nvPr/>
            </p:nvGrpSpPr>
            <p:grpSpPr>
              <a:xfrm>
                <a:off x="533364" y="1248623"/>
                <a:ext cx="8496336" cy="3517446"/>
                <a:chOff x="691483" y="1162076"/>
                <a:chExt cx="8496336" cy="3517446"/>
              </a:xfrm>
            </p:grpSpPr>
            <p:sp>
              <p:nvSpPr>
                <p:cNvPr id="9" name="Rectangle 8"/>
                <p:cNvSpPr/>
                <p:nvPr/>
              </p:nvSpPr>
              <p:spPr>
                <a:xfrm>
                  <a:off x="2268841" y="1162076"/>
                  <a:ext cx="5122626"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solidFill>
                        <a:schemeClr val="tx1"/>
                      </a:solidFill>
                    </a:rPr>
                    <a:t>“new” in the heading</a:t>
                  </a:r>
                </a:p>
              </p:txBody>
            </p:sp>
            <p:sp>
              <p:nvSpPr>
                <p:cNvPr id="10" name="Rectangle 9"/>
                <p:cNvSpPr/>
                <p:nvPr/>
              </p:nvSpPr>
              <p:spPr>
                <a:xfrm>
                  <a:off x="691483" y="4509837"/>
                  <a:ext cx="4396758" cy="16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Without “new”</a:t>
                  </a:r>
                  <a:endParaRPr lang="he-IL" dirty="0">
                    <a:solidFill>
                      <a:schemeClr val="tx1"/>
                    </a:solidFill>
                  </a:endParaRPr>
                </a:p>
              </p:txBody>
            </p:sp>
            <p:sp>
              <p:nvSpPr>
                <p:cNvPr id="11" name="Rectangle 10"/>
                <p:cNvSpPr/>
                <p:nvPr/>
              </p:nvSpPr>
              <p:spPr>
                <a:xfrm>
                  <a:off x="4996819" y="4425818"/>
                  <a:ext cx="4191000" cy="253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 “new”</a:t>
                  </a:r>
                  <a:endParaRPr lang="he-IL" dirty="0">
                    <a:solidFill>
                      <a:schemeClr val="tx1"/>
                    </a:solidFill>
                  </a:endParaRPr>
                </a:p>
              </p:txBody>
            </p:sp>
          </p:grpSp>
        </p:grpSp>
        <p:grpSp>
          <p:nvGrpSpPr>
            <p:cNvPr id="15" name="Group 14"/>
            <p:cNvGrpSpPr/>
            <p:nvPr/>
          </p:nvGrpSpPr>
          <p:grpSpPr>
            <a:xfrm>
              <a:off x="1455420" y="4408732"/>
              <a:ext cx="2785177" cy="180286"/>
              <a:chOff x="1390214" y="4586201"/>
              <a:chExt cx="2785177" cy="180286"/>
            </a:xfrm>
          </p:grpSpPr>
          <p:sp>
            <p:nvSpPr>
              <p:cNvPr id="16" name="Rectangle 15"/>
              <p:cNvSpPr/>
              <p:nvPr/>
            </p:nvSpPr>
            <p:spPr>
              <a:xfrm>
                <a:off x="1390214" y="4586202"/>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17" name="Rectangle 16"/>
              <p:cNvSpPr/>
              <p:nvPr/>
            </p:nvSpPr>
            <p:spPr>
              <a:xfrm>
                <a:off x="3337191" y="4586201"/>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grpSp>
        <p:grpSp>
          <p:nvGrpSpPr>
            <p:cNvPr id="18" name="Group 17"/>
            <p:cNvGrpSpPr/>
            <p:nvPr/>
          </p:nvGrpSpPr>
          <p:grpSpPr>
            <a:xfrm>
              <a:off x="5575986" y="4389759"/>
              <a:ext cx="2785177" cy="180286"/>
              <a:chOff x="1390214" y="4586201"/>
              <a:chExt cx="2785177" cy="180286"/>
            </a:xfrm>
          </p:grpSpPr>
          <p:sp>
            <p:nvSpPr>
              <p:cNvPr id="19" name="Rectangle 18"/>
              <p:cNvSpPr/>
              <p:nvPr/>
            </p:nvSpPr>
            <p:spPr>
              <a:xfrm>
                <a:off x="1390214" y="4586202"/>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20" name="Rectangle 19"/>
              <p:cNvSpPr/>
              <p:nvPr/>
            </p:nvSpPr>
            <p:spPr>
              <a:xfrm>
                <a:off x="3337191" y="4586201"/>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grpSp>
      </p:grpSp>
      <p:sp>
        <p:nvSpPr>
          <p:cNvPr id="22" name="Rectangle 21"/>
          <p:cNvSpPr/>
          <p:nvPr/>
        </p:nvSpPr>
        <p:spPr>
          <a:xfrm>
            <a:off x="3717341" y="3168650"/>
            <a:ext cx="2532888" cy="655956"/>
          </a:xfrm>
          <a:prstGeom prst="rect">
            <a:avLst/>
          </a:prstGeom>
          <a:solidFill>
            <a:srgbClr val="92D05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94% Real</a:t>
            </a:r>
            <a:endParaRPr lang="he-IL"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212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6300" y="70971"/>
            <a:ext cx="8475112" cy="6266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417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747"/>
            <a:ext cx="9864270" cy="486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61723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he-IL" dirty="0"/>
          </a:p>
        </p:txBody>
      </p:sp>
      <p:sp>
        <p:nvSpPr>
          <p:cNvPr id="3" name="Subtitle 2"/>
          <p:cNvSpPr>
            <a:spLocks noGrp="1"/>
          </p:cNvSpPr>
          <p:nvPr>
            <p:ph type="subTitle" idx="1"/>
          </p:nvPr>
        </p:nvSpPr>
        <p:spPr/>
        <p:txBody>
          <a:bodyPr/>
          <a:lstStyle/>
          <a:p>
            <a:endParaRPr lang="he-I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9" y="0"/>
            <a:ext cx="8793219" cy="644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57300" y="1218453"/>
            <a:ext cx="4724400" cy="3048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88" y="1535301"/>
            <a:ext cx="63992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2486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5400"/>
            <a:ext cx="944880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57300" y="2559050"/>
            <a:ext cx="2362200" cy="1219200"/>
          </a:xfrm>
          <a:prstGeom prst="rect">
            <a:avLst/>
          </a:prstGeom>
          <a:gradFill>
            <a:gsLst>
              <a:gs pos="0">
                <a:srgbClr val="FDFFFE"/>
              </a:gs>
              <a:gs pos="100000">
                <a:srgbClr val="91BBB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6600" dirty="0" smtClean="0">
                <a:solidFill>
                  <a:schemeClr val="tx1"/>
                </a:solidFill>
                <a:latin typeface="Adobe Heiti Std R" panose="020B0400000000000000" pitchFamily="34" charset="-128"/>
                <a:ea typeface="Adobe Heiti Std R" panose="020B0400000000000000" pitchFamily="34" charset="-128"/>
              </a:rPr>
              <a:t>DATA</a:t>
            </a:r>
          </a:p>
          <a:p>
            <a:pPr algn="ctr"/>
            <a:r>
              <a:rPr lang="en-US" dirty="0" smtClean="0">
                <a:solidFill>
                  <a:schemeClr val="tx1"/>
                </a:solidFill>
                <a:latin typeface="Adobe Heiti Std R" panose="020B0400000000000000" pitchFamily="34" charset="-128"/>
                <a:ea typeface="Adobe Heiti Std R" panose="020B0400000000000000" pitchFamily="34" charset="-128"/>
              </a:rPr>
              <a:t>bases</a:t>
            </a:r>
            <a:endParaRPr lang="he-IL" sz="6600" dirty="0">
              <a:solidFill>
                <a:schemeClr val="tx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51227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730249"/>
            <a:ext cx="6477000" cy="4960620"/>
          </a:xfrm>
          <a:prstGeom prst="rect">
            <a:avLst/>
          </a:prstGeom>
        </p:spPr>
      </p:pic>
      <p:sp>
        <p:nvSpPr>
          <p:cNvPr id="2" name="&quot;No&quot; Symbol 1"/>
          <p:cNvSpPr/>
          <p:nvPr/>
        </p:nvSpPr>
        <p:spPr>
          <a:xfrm>
            <a:off x="2133600" y="798417"/>
            <a:ext cx="4876800" cy="4876800"/>
          </a:xfrm>
          <a:prstGeom prst="noSmoking">
            <a:avLst>
              <a:gd name="adj" fmla="val 101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 y="20066"/>
            <a:ext cx="1531798" cy="1472882"/>
          </a:xfrm>
          <a:prstGeom prst="rect">
            <a:avLst/>
          </a:prstGeom>
        </p:spPr>
      </p:pic>
      <p:sp>
        <p:nvSpPr>
          <p:cNvPr id="7" name="Title 1"/>
          <p:cNvSpPr txBox="1">
            <a:spLocks/>
          </p:cNvSpPr>
          <p:nvPr/>
        </p:nvSpPr>
        <p:spPr>
          <a:xfrm rot="20612707">
            <a:off x="2316151" y="1961596"/>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800" dirty="0" smtClean="0">
                <a:ln>
                  <a:solidFill>
                    <a:schemeClr val="tx1"/>
                  </a:solidFill>
                </a:ln>
                <a:solidFill>
                  <a:schemeClr val="bg1"/>
                </a:solidFill>
                <a:effectLst>
                  <a:outerShdw blurRad="50800" dist="38100" dir="5400000" algn="t" rotWithShape="0">
                    <a:prstClr val="black">
                      <a:alpha val="40000"/>
                    </a:prstClr>
                  </a:outerShdw>
                </a:effectLst>
              </a:rPr>
              <a:t>Thank You</a:t>
            </a:r>
            <a:endParaRPr lang="he-IL" sz="8800" dirty="0">
              <a:ln>
                <a:solidFill>
                  <a:schemeClr val="tx1"/>
                </a:solidFill>
              </a:ln>
              <a:solidFill>
                <a:schemeClr val="bg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8271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2"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6850"/>
            <a:ext cx="9850496"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465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4" name="Content Placeholder 3"/>
          <p:cNvSpPr>
            <a:spLocks noGrp="1"/>
          </p:cNvSpPr>
          <p:nvPr>
            <p:ph idx="1"/>
          </p:nvPr>
        </p:nvSpPr>
        <p:spPr>
          <a:xfrm>
            <a:off x="60137" y="958850"/>
            <a:ext cx="8846820" cy="4182325"/>
          </a:xfrm>
        </p:spPr>
        <p:txBody>
          <a:bodyPr/>
          <a:lstStyle/>
          <a:p>
            <a:endParaRPr lang="he-IL"/>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0" y="501650"/>
            <a:ext cx="9880753"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80008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490" y="20066"/>
            <a:ext cx="8846820" cy="1056217"/>
          </a:xfrm>
        </p:spPr>
        <p:txBody>
          <a:bodyPr>
            <a:normAutofit/>
          </a:bodyPr>
          <a:lstStyle/>
          <a:p>
            <a:r>
              <a:rPr lang="en-US" sz="3500" dirty="0" smtClean="0">
                <a:solidFill>
                  <a:schemeClr val="bg1"/>
                </a:solidFill>
              </a:rPr>
              <a:t>Shares, reactions and comments on Facebook</a:t>
            </a:r>
            <a:endParaRPr lang="he-IL" sz="3500" dirty="0">
              <a:solidFill>
                <a:schemeClr val="bg1"/>
              </a:solidFill>
            </a:endParaRPr>
          </a:p>
        </p:txBody>
      </p:sp>
      <p:sp>
        <p:nvSpPr>
          <p:cNvPr id="3" name="Content Placeholder 2"/>
          <p:cNvSpPr>
            <a:spLocks noGrp="1"/>
          </p:cNvSpPr>
          <p:nvPr>
            <p:ph idx="1"/>
          </p:nvPr>
        </p:nvSpPr>
        <p:spPr/>
        <p:txBody>
          <a:bodyPr/>
          <a:lstStyle/>
          <a:p>
            <a:endParaRPr lang="he-IL" dirty="0"/>
          </a:p>
        </p:txBody>
      </p:sp>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65"/>
          <a:stretch/>
        </p:blipFill>
        <p:spPr bwMode="auto">
          <a:xfrm>
            <a:off x="1104900" y="1100278"/>
            <a:ext cx="7805585" cy="493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1928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18" y="577850"/>
            <a:ext cx="3810000" cy="1295400"/>
          </a:xfrm>
        </p:spPr>
        <p:txBody>
          <a:bodyPr>
            <a:noAutofit/>
          </a:bodyPr>
          <a:lstStyle/>
          <a:p>
            <a:pPr algn="l"/>
            <a:r>
              <a:rPr lang="en-US" sz="3500" dirty="0" smtClean="0">
                <a:solidFill>
                  <a:schemeClr val="bg1"/>
                </a:solidFill>
              </a:rPr>
              <a:t>People are not very good in </a:t>
            </a:r>
            <a:r>
              <a:rPr lang="en-US" sz="3500" b="1" dirty="0" smtClean="0">
                <a:solidFill>
                  <a:schemeClr val="bg1"/>
                </a:solidFill>
              </a:rPr>
              <a:t>spotting fake news</a:t>
            </a:r>
            <a:endParaRPr lang="he-IL" sz="3500" b="1" dirty="0">
              <a:solidFill>
                <a:schemeClr val="bg1"/>
              </a:solidFill>
            </a:endParaRPr>
          </a:p>
        </p:txBody>
      </p:sp>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5907"/>
          <a:stretch/>
        </p:blipFill>
        <p:spPr bwMode="auto">
          <a:xfrm>
            <a:off x="419100" y="2918570"/>
            <a:ext cx="4495800" cy="31953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10100" y="196850"/>
            <a:ext cx="4725300" cy="5264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9710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29100" y="273050"/>
            <a:ext cx="9372600" cy="5268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5676900" y="1416050"/>
            <a:ext cx="2895600" cy="1056217"/>
          </a:xfrm>
        </p:spPr>
        <p:txBody>
          <a:bodyPr>
            <a:noAutofit/>
          </a:bodyPr>
          <a:lstStyle/>
          <a:p>
            <a:pPr algn="l"/>
            <a:r>
              <a:rPr lang="en-US" sz="4000" dirty="0" smtClean="0">
                <a:solidFill>
                  <a:schemeClr val="bg1"/>
                </a:solidFill>
              </a:rPr>
              <a:t>This </a:t>
            </a:r>
            <a:r>
              <a:rPr lang="en-US" sz="4000" b="1" dirty="0" smtClean="0">
                <a:solidFill>
                  <a:schemeClr val="bg1"/>
                </a:solidFill>
              </a:rPr>
              <a:t>doesn’t help </a:t>
            </a:r>
            <a:r>
              <a:rPr lang="en-US" sz="4000" dirty="0" smtClean="0">
                <a:solidFill>
                  <a:schemeClr val="bg1"/>
                </a:solidFill>
              </a:rPr>
              <a:t>much…</a:t>
            </a:r>
            <a:endParaRPr lang="he-IL" sz="4000" dirty="0">
              <a:solidFill>
                <a:schemeClr val="bg1"/>
              </a:solidFill>
            </a:endParaRPr>
          </a:p>
        </p:txBody>
      </p:sp>
    </p:spTree>
    <p:extLst>
      <p:ext uri="{BB962C8B-B14F-4D97-AF65-F5344CB8AC3E}">
        <p14:creationId xmlns:p14="http://schemas.microsoft.com/office/powerpoint/2010/main" val="1891561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randombar(horizontal)">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2500</TotalTime>
  <Words>334</Words>
  <Application>Microsoft Office PowerPoint</Application>
  <PresentationFormat>Custom</PresentationFormat>
  <Paragraphs>95</Paragraphs>
  <Slides>41</Slides>
  <Notes>2</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Heiti Std R</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Shares, reactions and comments on Facebook</vt:lpstr>
      <vt:lpstr>People are not very good in spotting fake news</vt:lpstr>
      <vt:lpstr>This doesn’t help much…</vt:lpstr>
      <vt:lpstr>Because people don’t seek confirmation for stories</vt:lpstr>
      <vt:lpstr>PowerPoint Presentation</vt:lpstr>
      <vt:lpstr>Fake news evolved into a profession that enjoys the use of many efficient tools and budgets</vt:lpstr>
      <vt:lpstr>PowerPoint Presentation</vt:lpstr>
      <vt:lpstr>PowerPoint Presentation</vt:lpstr>
      <vt:lpstr>PowerPoint Presentation</vt:lpstr>
      <vt:lpstr>FakeWatch </vt:lpstr>
      <vt:lpstr>Our vision</vt:lpstr>
      <vt:lpstr>Prior work</vt:lpstr>
      <vt:lpstr>PowerPoint Presentation</vt:lpstr>
      <vt:lpstr>PowerPoint Presentation</vt:lpstr>
      <vt:lpstr>PowerPoint Presentation</vt:lpstr>
      <vt:lpstr>PowerPoint Presentation</vt:lpstr>
      <vt:lpstr>The Business</vt:lpstr>
      <vt:lpstr>בעלי עניין</vt:lpstr>
      <vt:lpstr>Our raw data  </vt:lpstr>
      <vt:lpstr>PowerPoint Presentation</vt:lpstr>
      <vt:lpstr>Our Data</vt:lpstr>
      <vt:lpstr>What have we found </vt:lpstr>
      <vt:lpstr>A site is fake or not?</vt:lpstr>
      <vt:lpstr>Body length </vt:lpstr>
      <vt:lpstr>Head &amp; Body Length</vt:lpstr>
      <vt:lpstr>PowerPoint Presentation</vt:lpstr>
      <vt:lpstr>PowerPoint Presentation</vt:lpstr>
      <vt:lpstr>More Parameters that will be tested </vt:lpstr>
      <vt:lpstr>Frequently Used Words  (Taken from previous work for our testing)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yael shafran</dc:creator>
  <cp:lastModifiedBy>omri shtayer</cp:lastModifiedBy>
  <cp:revision>117</cp:revision>
  <dcterms:created xsi:type="dcterms:W3CDTF">2006-08-16T00:00:00Z</dcterms:created>
  <dcterms:modified xsi:type="dcterms:W3CDTF">2018-12-06T13:42:43Z</dcterms:modified>
</cp:coreProperties>
</file>